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63" r:id="rId2"/>
    <p:sldId id="352" r:id="rId3"/>
    <p:sldId id="353" r:id="rId4"/>
    <p:sldId id="357" r:id="rId5"/>
    <p:sldId id="365" r:id="rId6"/>
    <p:sldId id="354" r:id="rId7"/>
    <p:sldId id="355" r:id="rId8"/>
    <p:sldId id="358" r:id="rId9"/>
    <p:sldId id="359" r:id="rId10"/>
    <p:sldId id="360" r:id="rId11"/>
    <p:sldId id="366" r:id="rId12"/>
    <p:sldId id="275" r:id="rId13"/>
  </p:sldIdLst>
  <p:sldSz cx="9144000" cy="5143500" type="screen16x9"/>
  <p:notesSz cx="6805613" cy="9944100"/>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A711"/>
    <a:srgbClr val="C4B286"/>
    <a:srgbClr val="8EA711"/>
    <a:srgbClr val="000000"/>
    <a:srgbClr val="C00000"/>
    <a:srgbClr val="F2F2F2"/>
    <a:srgbClr val="C06500"/>
    <a:srgbClr val="595959"/>
    <a:srgbClr val="080808"/>
    <a:srgbClr val="008C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92" autoAdjust="0"/>
    <p:restoredTop sz="85034" autoAdjust="0"/>
  </p:normalViewPr>
  <p:slideViewPr>
    <p:cSldViewPr>
      <p:cViewPr varScale="1">
        <p:scale>
          <a:sx n="142" d="100"/>
          <a:sy n="142" d="100"/>
        </p:scale>
        <p:origin x="168" y="20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9100" cy="49720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4940" y="0"/>
            <a:ext cx="2949100" cy="497205"/>
          </a:xfrm>
          <a:prstGeom prst="rect">
            <a:avLst/>
          </a:prstGeom>
        </p:spPr>
        <p:txBody>
          <a:bodyPr vert="horz" lIns="91440" tIns="45720" rIns="91440" bIns="45720" rtlCol="0"/>
          <a:lstStyle>
            <a:lvl1pPr algn="r">
              <a:defRPr sz="1200"/>
            </a:lvl1pPr>
          </a:lstStyle>
          <a:p>
            <a:fld id="{0B0403F4-E430-4CC9-99C0-E75587AA3B32}" type="datetimeFigureOut">
              <a:rPr lang="de-DE" smtClean="0"/>
              <a:t>09.02.21</a:t>
            </a:fld>
            <a:endParaRPr lang="de-DE"/>
          </a:p>
        </p:txBody>
      </p:sp>
      <p:sp>
        <p:nvSpPr>
          <p:cNvPr id="4" name="Fußzeilenplatzhalter 3"/>
          <p:cNvSpPr>
            <a:spLocks noGrp="1"/>
          </p:cNvSpPr>
          <p:nvPr>
            <p:ph type="ftr" sz="quarter" idx="2"/>
          </p:nvPr>
        </p:nvSpPr>
        <p:spPr>
          <a:xfrm>
            <a:off x="0" y="9445169"/>
            <a:ext cx="2949100" cy="49720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4940" y="9445169"/>
            <a:ext cx="2949100" cy="497205"/>
          </a:xfrm>
          <a:prstGeom prst="rect">
            <a:avLst/>
          </a:prstGeom>
        </p:spPr>
        <p:txBody>
          <a:bodyPr vert="horz" lIns="91440" tIns="45720" rIns="91440" bIns="45720" rtlCol="0" anchor="b"/>
          <a:lstStyle>
            <a:lvl1pPr algn="r">
              <a:defRPr sz="1200"/>
            </a:lvl1pPr>
          </a:lstStyle>
          <a:p>
            <a:fld id="{7FE30C3F-0EFC-4C76-B488-DF2B02F63553}" type="slidenum">
              <a:rPr lang="de-DE" smtClean="0"/>
              <a:t>‹Nr.›</a:t>
            </a:fld>
            <a:endParaRPr lang="de-DE"/>
          </a:p>
        </p:txBody>
      </p:sp>
    </p:spTree>
    <p:extLst>
      <p:ext uri="{BB962C8B-B14F-4D97-AF65-F5344CB8AC3E}">
        <p14:creationId xmlns:p14="http://schemas.microsoft.com/office/powerpoint/2010/main" val="3535971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9100" cy="49720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4940" y="0"/>
            <a:ext cx="2949100" cy="497205"/>
          </a:xfrm>
          <a:prstGeom prst="rect">
            <a:avLst/>
          </a:prstGeom>
        </p:spPr>
        <p:txBody>
          <a:bodyPr vert="horz" lIns="91440" tIns="45720" rIns="91440" bIns="45720" rtlCol="0"/>
          <a:lstStyle>
            <a:lvl1pPr algn="r">
              <a:defRPr sz="1200"/>
            </a:lvl1pPr>
          </a:lstStyle>
          <a:p>
            <a:fld id="{AF3E330B-9B1A-4690-B2B7-AFB81FDA127A}" type="datetimeFigureOut">
              <a:rPr lang="de-DE" smtClean="0"/>
              <a:t>09.02.21</a:t>
            </a:fld>
            <a:endParaRPr lang="de-DE"/>
          </a:p>
        </p:txBody>
      </p:sp>
      <p:sp>
        <p:nvSpPr>
          <p:cNvPr id="4" name="Folienbildplatzhalter 3"/>
          <p:cNvSpPr>
            <a:spLocks noGrp="1" noRot="1" noChangeAspect="1"/>
          </p:cNvSpPr>
          <p:nvPr>
            <p:ph type="sldImg" idx="2"/>
          </p:nvPr>
        </p:nvSpPr>
        <p:spPr>
          <a:xfrm>
            <a:off x="88900" y="746125"/>
            <a:ext cx="6627813" cy="37290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0562" y="4723449"/>
            <a:ext cx="5444490" cy="4474845"/>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45169"/>
            <a:ext cx="2949100" cy="49720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4940" y="9445169"/>
            <a:ext cx="2949100" cy="497205"/>
          </a:xfrm>
          <a:prstGeom prst="rect">
            <a:avLst/>
          </a:prstGeom>
        </p:spPr>
        <p:txBody>
          <a:bodyPr vert="horz" lIns="91440" tIns="45720" rIns="91440" bIns="45720" rtlCol="0" anchor="b"/>
          <a:lstStyle>
            <a:lvl1pPr algn="r">
              <a:defRPr sz="1200"/>
            </a:lvl1pPr>
          </a:lstStyle>
          <a:p>
            <a:fld id="{AA92F020-4DAB-4849-A5F3-939ED25F4B85}" type="slidenum">
              <a:rPr lang="de-DE" smtClean="0"/>
              <a:t>‹Nr.›</a:t>
            </a:fld>
            <a:endParaRPr lang="de-DE"/>
          </a:p>
        </p:txBody>
      </p:sp>
    </p:spTree>
    <p:extLst>
      <p:ext uri="{BB962C8B-B14F-4D97-AF65-F5344CB8AC3E}">
        <p14:creationId xmlns:p14="http://schemas.microsoft.com/office/powerpoint/2010/main" val="29319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AA92F020-4DAB-4849-A5F3-939ED25F4B85}" type="slidenum">
              <a:rPr lang="de-DE" smtClean="0"/>
              <a:t>1</a:t>
            </a:fld>
            <a:endParaRPr lang="de-DE"/>
          </a:p>
        </p:txBody>
      </p:sp>
    </p:spTree>
    <p:extLst>
      <p:ext uri="{BB962C8B-B14F-4D97-AF65-F5344CB8AC3E}">
        <p14:creationId xmlns:p14="http://schemas.microsoft.com/office/powerpoint/2010/main" val="1957593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US" sz="1200" baseline="0" dirty="0">
                <a:solidFill>
                  <a:schemeClr val="tx1"/>
                </a:solidFill>
              </a:rPr>
              <a:t>History</a:t>
            </a:r>
          </a:p>
          <a:p>
            <a:pPr algn="l"/>
            <a:endParaRPr lang="en-US" sz="1200" baseline="0" dirty="0">
              <a:solidFill>
                <a:schemeClr val="tx1"/>
              </a:solidFill>
            </a:endParaRPr>
          </a:p>
          <a:p>
            <a:pPr algn="l"/>
            <a:r>
              <a:rPr lang="en-US" sz="1200" baseline="0" dirty="0">
                <a:solidFill>
                  <a:schemeClr val="tx1"/>
                </a:solidFill>
              </a:rPr>
              <a:t>Since 1969 Pentol has continually served the power generation market with solutions to </a:t>
            </a:r>
            <a:r>
              <a:rPr lang="en-US" sz="1200" b="1" baseline="0" dirty="0">
                <a:solidFill>
                  <a:schemeClr val="tx1"/>
                </a:solidFill>
              </a:rPr>
              <a:t>optimize efficiency </a:t>
            </a:r>
            <a:r>
              <a:rPr lang="en-US" sz="1200" baseline="0" dirty="0">
                <a:solidFill>
                  <a:schemeClr val="tx1"/>
                </a:solidFill>
              </a:rPr>
              <a:t>of combustion and to minimize emission. </a:t>
            </a:r>
          </a:p>
          <a:p>
            <a:pPr algn="l"/>
            <a:r>
              <a:rPr lang="en-US" sz="1200" baseline="0" dirty="0">
                <a:solidFill>
                  <a:schemeClr val="tx1"/>
                </a:solidFill>
              </a:rPr>
              <a:t>Initially serving </a:t>
            </a:r>
            <a:r>
              <a:rPr lang="en-US" sz="1200" b="1" baseline="0" dirty="0">
                <a:solidFill>
                  <a:schemeClr val="tx1"/>
                </a:solidFill>
              </a:rPr>
              <a:t>heavy fuel oil fired power plants </a:t>
            </a:r>
            <a:r>
              <a:rPr lang="en-US" sz="1200" baseline="0" dirty="0">
                <a:solidFill>
                  <a:schemeClr val="tx1"/>
                </a:solidFill>
              </a:rPr>
              <a:t>across Europe, Pentol's field of activity extended first to </a:t>
            </a:r>
            <a:r>
              <a:rPr lang="en-US" sz="1200" b="1" baseline="0" dirty="0">
                <a:solidFill>
                  <a:schemeClr val="tx1"/>
                </a:solidFill>
              </a:rPr>
              <a:t>coal fired power station </a:t>
            </a:r>
            <a:r>
              <a:rPr lang="en-US" sz="1200" baseline="0" dirty="0">
                <a:solidFill>
                  <a:schemeClr val="tx1"/>
                </a:solidFill>
              </a:rPr>
              <a:t>and later to </a:t>
            </a:r>
            <a:r>
              <a:rPr lang="en-US" sz="1200" b="1" baseline="0" dirty="0">
                <a:solidFill>
                  <a:schemeClr val="tx1"/>
                </a:solidFill>
              </a:rPr>
              <a:t>diesel engines</a:t>
            </a:r>
            <a:r>
              <a:rPr lang="en-US" sz="1200" baseline="0" dirty="0">
                <a:solidFill>
                  <a:schemeClr val="tx1"/>
                </a:solidFill>
              </a:rPr>
              <a:t> and </a:t>
            </a:r>
            <a:r>
              <a:rPr lang="en-US" sz="1200" b="1" baseline="0" dirty="0">
                <a:solidFill>
                  <a:schemeClr val="tx1"/>
                </a:solidFill>
              </a:rPr>
              <a:t>gas turbines</a:t>
            </a:r>
            <a:r>
              <a:rPr lang="en-US" sz="1200" baseline="0" dirty="0">
                <a:solidFill>
                  <a:schemeClr val="tx1"/>
                </a:solidFill>
              </a:rPr>
              <a:t> all over the world. </a:t>
            </a:r>
          </a:p>
          <a:p>
            <a:pPr algn="l"/>
            <a:r>
              <a:rPr lang="en-US" sz="1200" baseline="0" dirty="0">
                <a:solidFill>
                  <a:schemeClr val="tx1"/>
                </a:solidFill>
              </a:rPr>
              <a:t>After 50 years we are proud to say that Pentol is well known across the globe as a reliable partner and supplier for the power industry.</a:t>
            </a:r>
          </a:p>
          <a:p>
            <a:pPr algn="l"/>
            <a:endParaRPr lang="en-US" sz="1200" baseline="0" dirty="0">
              <a:solidFill>
                <a:schemeClr val="tx1"/>
              </a:solidFill>
            </a:endParaRPr>
          </a:p>
          <a:p>
            <a:pPr algn="l"/>
            <a:r>
              <a:rPr lang="en-US" sz="1200" baseline="0" dirty="0">
                <a:solidFill>
                  <a:schemeClr val="tx1"/>
                </a:solidFill>
              </a:rPr>
              <a:t>Evolution</a:t>
            </a:r>
            <a:endParaRPr lang="en-US" sz="1200" b="1" i="1" baseline="0" dirty="0">
              <a:solidFill>
                <a:schemeClr val="tx1"/>
              </a:solidFill>
            </a:endParaRPr>
          </a:p>
          <a:p>
            <a:pPr algn="l"/>
            <a:r>
              <a:rPr lang="en-US" sz="1200" baseline="0" dirty="0">
                <a:solidFill>
                  <a:schemeClr val="tx1"/>
                </a:solidFill>
              </a:rPr>
              <a:t>Pentol quickly learned that </a:t>
            </a:r>
            <a:r>
              <a:rPr lang="en-US" sz="1200" b="1" baseline="0" dirty="0">
                <a:solidFill>
                  <a:schemeClr val="tx1"/>
                </a:solidFill>
              </a:rPr>
              <a:t>power plant operators are in need of </a:t>
            </a:r>
            <a:r>
              <a:rPr lang="en-US" sz="1200" b="1" cap="all" baseline="0" dirty="0">
                <a:solidFill>
                  <a:schemeClr val="tx1"/>
                </a:solidFill>
              </a:rPr>
              <a:t>partners</a:t>
            </a:r>
            <a:r>
              <a:rPr lang="en-US" sz="1200" baseline="0" dirty="0">
                <a:solidFill>
                  <a:schemeClr val="tx1"/>
                </a:solidFill>
              </a:rPr>
              <a:t> and not suppliers of commodities.</a:t>
            </a:r>
          </a:p>
          <a:p>
            <a:pPr algn="l"/>
            <a:r>
              <a:rPr lang="en-US" sz="1200" baseline="0" dirty="0">
                <a:solidFill>
                  <a:schemeClr val="tx1"/>
                </a:solidFill>
              </a:rPr>
              <a:t>For this reason, our extensive </a:t>
            </a:r>
            <a:r>
              <a:rPr lang="en-US" sz="1200" b="1" baseline="0" dirty="0">
                <a:solidFill>
                  <a:schemeClr val="tx1"/>
                </a:solidFill>
              </a:rPr>
              <a:t>service network </a:t>
            </a:r>
            <a:r>
              <a:rPr lang="en-US" sz="1200" baseline="0" dirty="0">
                <a:solidFill>
                  <a:schemeClr val="tx1"/>
                </a:solidFill>
              </a:rPr>
              <a:t>is available worldwide</a:t>
            </a:r>
            <a:r>
              <a:rPr lang="en-US" sz="1200" b="1" baseline="0" dirty="0">
                <a:solidFill>
                  <a:schemeClr val="tx1"/>
                </a:solidFill>
              </a:rPr>
              <a:t> </a:t>
            </a:r>
            <a:r>
              <a:rPr lang="en-US" sz="1200" baseline="0" dirty="0">
                <a:solidFill>
                  <a:schemeClr val="tx1"/>
                </a:solidFill>
              </a:rPr>
              <a:t>for </a:t>
            </a:r>
            <a:r>
              <a:rPr lang="en-US" sz="1200" b="1" baseline="0" dirty="0">
                <a:solidFill>
                  <a:schemeClr val="tx1"/>
                </a:solidFill>
              </a:rPr>
              <a:t>technical assistance</a:t>
            </a:r>
            <a:r>
              <a:rPr lang="en-US" sz="1200" baseline="0" dirty="0">
                <a:solidFill>
                  <a:schemeClr val="tx1"/>
                </a:solidFill>
              </a:rPr>
              <a:t>, combustion tuning and emission monitoring. </a:t>
            </a:r>
          </a:p>
          <a:p>
            <a:pPr algn="l"/>
            <a:r>
              <a:rPr lang="en-US" sz="1200" baseline="0" dirty="0">
                <a:solidFill>
                  <a:schemeClr val="tx1"/>
                </a:solidFill>
              </a:rPr>
              <a:t>Our goal is to </a:t>
            </a:r>
            <a:r>
              <a:rPr lang="en-US" sz="1200" b="1" baseline="0" dirty="0">
                <a:solidFill>
                  <a:schemeClr val="tx1"/>
                </a:solidFill>
              </a:rPr>
              <a:t>reduce emission in combination </a:t>
            </a:r>
            <a:r>
              <a:rPr lang="en-US" sz="1200" baseline="0" dirty="0">
                <a:solidFill>
                  <a:schemeClr val="tx1"/>
                </a:solidFill>
              </a:rPr>
              <a:t>WITH an </a:t>
            </a:r>
            <a:r>
              <a:rPr lang="en-US" sz="1200" b="1" baseline="0" dirty="0">
                <a:solidFill>
                  <a:schemeClr val="tx1"/>
                </a:solidFill>
              </a:rPr>
              <a:t>increase of efficiency </a:t>
            </a:r>
            <a:r>
              <a:rPr lang="en-US" sz="1200" baseline="0" dirty="0">
                <a:solidFill>
                  <a:schemeClr val="tx1"/>
                </a:solidFill>
              </a:rPr>
              <a:t>of the plant.</a:t>
            </a: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2</a:t>
            </a:fld>
            <a:endParaRPr lang="de-DE"/>
          </a:p>
        </p:txBody>
      </p:sp>
    </p:spTree>
    <p:extLst>
      <p:ext uri="{BB962C8B-B14F-4D97-AF65-F5344CB8AC3E}">
        <p14:creationId xmlns:p14="http://schemas.microsoft.com/office/powerpoint/2010/main" val="1588808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US" sz="1200" baseline="0" dirty="0">
                <a:solidFill>
                  <a:schemeClr val="tx1"/>
                </a:solidFill>
              </a:rPr>
              <a:t>Over the years the pressure of cost efficiency has been rising and rising, forcing the power industry to switch to coals that their boilers and ESP were not originally designed for. In addition, the emission limits have gotten more stringent, FGD units have been retrofitted to existing power stations making operation more and more difficult.</a:t>
            </a:r>
          </a:p>
          <a:p>
            <a:pPr algn="l"/>
            <a:endParaRPr lang="en-US" sz="1200" baseline="0" dirty="0">
              <a:solidFill>
                <a:schemeClr val="tx1"/>
              </a:solidFill>
            </a:endParaRPr>
          </a:p>
          <a:p>
            <a:pPr algn="l"/>
            <a:r>
              <a:rPr lang="en-US" sz="1200" baseline="0" dirty="0">
                <a:solidFill>
                  <a:schemeClr val="tx1"/>
                </a:solidFill>
              </a:rPr>
              <a:t>Pentol Flue Gas Conditioning will offer you these advantages: </a:t>
            </a:r>
          </a:p>
          <a:p>
            <a:pPr algn="l"/>
            <a:r>
              <a:rPr lang="en-US" sz="1200" baseline="0" dirty="0">
                <a:solidFill>
                  <a:schemeClr val="tx1"/>
                </a:solidFill>
              </a:rPr>
              <a:t>• Reduced dust emission </a:t>
            </a:r>
          </a:p>
          <a:p>
            <a:pPr algn="l"/>
            <a:r>
              <a:rPr lang="en-US" sz="1200" baseline="0" dirty="0">
                <a:solidFill>
                  <a:schemeClr val="tx1"/>
                </a:solidFill>
              </a:rPr>
              <a:t>• Better gypsum quality.</a:t>
            </a:r>
          </a:p>
          <a:p>
            <a:pPr algn="l"/>
            <a:endParaRPr lang="en-US" sz="1200" baseline="0" dirty="0">
              <a:solidFill>
                <a:schemeClr val="tx1"/>
              </a:solidFill>
            </a:endParaRPr>
          </a:p>
          <a:p>
            <a:pPr algn="l"/>
            <a:r>
              <a:rPr lang="en-US" sz="1200" baseline="0" dirty="0">
                <a:solidFill>
                  <a:schemeClr val="tx1"/>
                </a:solidFill>
              </a:rPr>
              <a:t>HOW DOES IT WORK? </a:t>
            </a:r>
          </a:p>
          <a:p>
            <a:pPr algn="l"/>
            <a:r>
              <a:rPr lang="en-US" sz="1200" baseline="0" dirty="0">
                <a:solidFill>
                  <a:schemeClr val="tx1"/>
                </a:solidFill>
              </a:rPr>
              <a:t>To reduce particle emissions, the EFFICIENCY of the ESP needs to be increased. </a:t>
            </a:r>
          </a:p>
          <a:p>
            <a:pPr algn="l"/>
            <a:r>
              <a:rPr lang="en-US" sz="1200" baseline="0" dirty="0">
                <a:solidFill>
                  <a:schemeClr val="tx1"/>
                </a:solidFill>
              </a:rPr>
              <a:t>To increase the EFFICIENCY; the fly ash resistivity needs to be REDUCED. To reduce fly ash resistivity, SO3 is added to the flue gas. Higher efficiency of the ESP has 2 advantages: 1. The particles are captured directly in the ESP and not carried over to the desulphurization unit. 2. The gypsum quality is increased and the intervals between cleaning cycles are extended.</a:t>
            </a: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3</a:t>
            </a:fld>
            <a:endParaRPr lang="de-DE"/>
          </a:p>
        </p:txBody>
      </p:sp>
    </p:spTree>
    <p:extLst>
      <p:ext uri="{BB962C8B-B14F-4D97-AF65-F5344CB8AC3E}">
        <p14:creationId xmlns:p14="http://schemas.microsoft.com/office/powerpoint/2010/main" val="1615095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rPr>
              <a:t>The fly ash resistivity is an important parameter to design electrostatic precipitators and determine their size. For economic reasons, expensive filters should be designed as small as possible, which limits the coal types that can be used. Every coal or blend of coals has its own fly ash resistivity value that predicts how this coal or coal blend will affect the ESP. Flue gas conditioning of Pentol keeps the fly ash resistivity in a good precipitator operating range, allowing constantly low emissions with a broad range of coal types or coal blends. The size of the flue gas conditioning unit is selected based on coal quality, exit gas temperature and ESP design.</a:t>
            </a: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4</a:t>
            </a:fld>
            <a:endParaRPr lang="de-DE"/>
          </a:p>
        </p:txBody>
      </p:sp>
    </p:spTree>
    <p:extLst>
      <p:ext uri="{BB962C8B-B14F-4D97-AF65-F5344CB8AC3E}">
        <p14:creationId xmlns:p14="http://schemas.microsoft.com/office/powerpoint/2010/main" val="590728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US" sz="1200" baseline="0" dirty="0">
                <a:solidFill>
                  <a:schemeClr val="tx1"/>
                </a:solidFill>
              </a:rPr>
              <a:t>Fly ash has an electrical resistivity that is been made use of by the electrostatic precipitator (ESP). The ESP produces a huge electrical field where the dust is collected on large steel plates. The collection speed depends on the fly ash resistivity. Typically, coal with low sulfur level tends to produce fly ash with high resistivity. The ESP cannot build up an electric field that is strong enough to collect high resistivity particles, leading to higher than usual emissions or a break through of the ESP at high load. Pentol Flue Gas Conditioning adds a small amount of SO3 to the flue gas. Just enough to reduce the fly ash resistivity, the ESP can now collect the dust properly and is running at its design capacity. Changing coal is getting easier, as the operator can simply increase or decrease the injection of SO3, preventing the need to mix different coals.</a:t>
            </a:r>
          </a:p>
          <a:p>
            <a:pPr algn="l"/>
            <a:endParaRPr lang="en-US" sz="1200" baseline="0" dirty="0">
              <a:solidFill>
                <a:schemeClr val="tx1"/>
              </a:solidFill>
            </a:endParaRPr>
          </a:p>
          <a:p>
            <a:pPr algn="l"/>
            <a:r>
              <a:rPr lang="en-US" sz="1200" baseline="0" dirty="0">
                <a:solidFill>
                  <a:schemeClr val="tx1"/>
                </a:solidFill>
              </a:rPr>
              <a:t>Avoid the back corona effect at dust collection SO3 is amazingly important because it naturally combines with the moisture in the flue gas to create sulfuric acid. Sulfuric acid immediately reacts with the fly ash particles to form a thin conductive film, which eventually lowers the fly ash resistivity. With the precipitator performing at its design efficiency, sparking and back corona is eliminated, extending the lifetime of the precipitator and allowing the operator to run the precipitator on rated current.</a:t>
            </a: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5</a:t>
            </a:fld>
            <a:endParaRPr lang="de-DE"/>
          </a:p>
        </p:txBody>
      </p:sp>
    </p:spTree>
    <p:extLst>
      <p:ext uri="{BB962C8B-B14F-4D97-AF65-F5344CB8AC3E}">
        <p14:creationId xmlns:p14="http://schemas.microsoft.com/office/powerpoint/2010/main" val="2889975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rPr>
              <a:t>Pentol Flue Gas Conditioning units consist of a converter unit, a liquid sulfur storage tank, injector probes and an optional electric steam boiler. The whole system is installed in a container in our workshop and comes completely tested to your site. The converter unit includes all electrical and the mechanical instrumentation and equipment that is needed to convert liquid sulfur into an SO3 / air mixture. Filtered ambient air is heated up well above the self-ignition temperature of sulfur by means of electrical heaters</a:t>
            </a:r>
            <a:r>
              <a:rPr lang="en-US" sz="1200" b="1" baseline="0" dirty="0">
                <a:solidFill>
                  <a:schemeClr val="tx1"/>
                </a:solidFill>
              </a:rPr>
              <a:t>. In the sulfur burner, the sulfur ignites, oxidizes to SO2 and is converted to SO3 with the Pentol </a:t>
            </a:r>
            <a:r>
              <a:rPr lang="en-US" sz="1200" b="1" baseline="0" dirty="0" err="1">
                <a:solidFill>
                  <a:schemeClr val="tx1"/>
                </a:solidFill>
              </a:rPr>
              <a:t>TwinCat</a:t>
            </a:r>
            <a:r>
              <a:rPr lang="en-US" sz="1200" b="1" baseline="0" dirty="0">
                <a:solidFill>
                  <a:schemeClr val="tx1"/>
                </a:solidFill>
              </a:rPr>
              <a:t> </a:t>
            </a:r>
            <a:r>
              <a:rPr lang="en-US" sz="1200" b="1" baseline="0" dirty="0" err="1">
                <a:solidFill>
                  <a:schemeClr val="tx1"/>
                </a:solidFill>
              </a:rPr>
              <a:t>catalyser</a:t>
            </a:r>
            <a:r>
              <a:rPr lang="en-US" sz="1200" b="1" baseline="0" dirty="0">
                <a:solidFill>
                  <a:schemeClr val="tx1"/>
                </a:solidFill>
              </a:rPr>
              <a:t>. </a:t>
            </a:r>
            <a:r>
              <a:rPr lang="en-US" sz="1200" baseline="0" dirty="0">
                <a:solidFill>
                  <a:schemeClr val="tx1"/>
                </a:solidFill>
              </a:rPr>
              <a:t>The SO3/air mixture is then injected into the flue gas stream by means of injection probes with typical dosage rates of 10 to 15 ppm. Depending on the availability of liquid or granulated sulfur, an appropriate tank has to be chosen. The complete installation is optimized to save energy. The energy required to keep the catalytic converter at its operating temperature is taken from the combustion process of the sulfur. This allows to reduce the electrical load to a minimum. In addition, the air flow is reduced at low loads to enhance the net efficiency of the unit.</a:t>
            </a: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6</a:t>
            </a:fld>
            <a:endParaRPr lang="de-DE"/>
          </a:p>
        </p:txBody>
      </p:sp>
    </p:spTree>
    <p:extLst>
      <p:ext uri="{BB962C8B-B14F-4D97-AF65-F5344CB8AC3E}">
        <p14:creationId xmlns:p14="http://schemas.microsoft.com/office/powerpoint/2010/main" val="718946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US" sz="2000" baseline="30000" dirty="0">
                <a:solidFill>
                  <a:schemeClr val="tx1"/>
                </a:solidFill>
              </a:rPr>
              <a:t>The Pentol flue gas conditioning system is installed containers, making installation and start up quick and simple. The units are pre-tested and can be installed while the power station is running, reducing the down time of the plant to install the injector probes to one day only! Rental units are available for testing of the technology. This is interesting as in many cases, the existing ESP is in a bad state and the client has a broad range of available retrofits. A test unit can quickly show the potential of the existing ESP controller and mechanics. </a:t>
            </a:r>
            <a:r>
              <a:rPr lang="en-US" sz="2800" b="1" baseline="30000" dirty="0">
                <a:solidFill>
                  <a:schemeClr val="tx1"/>
                </a:solidFill>
              </a:rPr>
              <a:t>The test is therefore an important tool to minimize investment cost for a retrofit.</a:t>
            </a:r>
          </a:p>
          <a:p>
            <a:pPr algn="l"/>
            <a:endParaRPr lang="en-US" sz="2000" baseline="30000" dirty="0">
              <a:solidFill>
                <a:schemeClr val="tx1"/>
              </a:solidFill>
            </a:endParaRPr>
          </a:p>
          <a:p>
            <a:pPr algn="l"/>
            <a:r>
              <a:rPr lang="en-US" sz="2000" baseline="30000" dirty="0">
                <a:solidFill>
                  <a:schemeClr val="tx1"/>
                </a:solidFill>
              </a:rPr>
              <a:t>Pentol Flue Gas Conditioning is a simple and reliable way to optimize ESP efficiency. With a market share of 100% in Europe, we offer the best available technology to comply with particle emission legislation and reduce carry-over of dust into the FGD unit, increasing the gypsum quality and reducing </a:t>
            </a:r>
            <a:r>
              <a:rPr lang="en-US" sz="2000" baseline="30000" dirty="0" err="1">
                <a:solidFill>
                  <a:schemeClr val="tx1"/>
                </a:solidFill>
              </a:rPr>
              <a:t>wast</a:t>
            </a:r>
            <a:r>
              <a:rPr lang="en-US" sz="2000" baseline="30000" dirty="0">
                <a:solidFill>
                  <a:schemeClr val="tx1"/>
                </a:solidFill>
              </a:rPr>
              <a:t> water treatment cost. Pentol Flue Gas Conditioning has more or less the same effect as building an additional ESP field. Without the need for space, of course. And without changing the ductwork of your plant. And at a fraction of the cost.</a:t>
            </a:r>
          </a:p>
          <a:p>
            <a:pPr algn="l"/>
            <a:endParaRPr lang="en-US" sz="2000" baseline="30000" dirty="0">
              <a:solidFill>
                <a:schemeClr val="tx1"/>
              </a:solidFill>
            </a:endParaRPr>
          </a:p>
          <a:p>
            <a:pPr algn="l"/>
            <a:r>
              <a:rPr lang="en-US" sz="2000" baseline="30000" dirty="0">
                <a:solidFill>
                  <a:schemeClr val="tx1"/>
                </a:solidFill>
              </a:rPr>
              <a:t>Pentol Flue Gas Conditioning reduces solid emission …</a:t>
            </a:r>
          </a:p>
          <a:p>
            <a:endParaRPr lang="en-US" sz="2000" dirty="0"/>
          </a:p>
        </p:txBody>
      </p:sp>
      <p:sp>
        <p:nvSpPr>
          <p:cNvPr id="4" name="Foliennummernplatzhalter 3"/>
          <p:cNvSpPr>
            <a:spLocks noGrp="1"/>
          </p:cNvSpPr>
          <p:nvPr>
            <p:ph type="sldNum" sz="quarter" idx="10"/>
          </p:nvPr>
        </p:nvSpPr>
        <p:spPr/>
        <p:txBody>
          <a:bodyPr/>
          <a:lstStyle/>
          <a:p>
            <a:fld id="{AA92F020-4DAB-4849-A5F3-939ED25F4B85}" type="slidenum">
              <a:rPr lang="de-DE" smtClean="0"/>
              <a:t>7</a:t>
            </a:fld>
            <a:endParaRPr lang="de-DE"/>
          </a:p>
        </p:txBody>
      </p:sp>
    </p:spTree>
    <p:extLst>
      <p:ext uri="{BB962C8B-B14F-4D97-AF65-F5344CB8AC3E}">
        <p14:creationId xmlns:p14="http://schemas.microsoft.com/office/powerpoint/2010/main" val="416324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US" sz="1200" baseline="0" dirty="0">
                <a:solidFill>
                  <a:schemeClr val="tx1"/>
                </a:solidFill>
              </a:rPr>
              <a:t>This example shows the deployment of a FGC unit in a German power plant.</a:t>
            </a:r>
          </a:p>
          <a:p>
            <a:pPr algn="l"/>
            <a:endParaRPr lang="en-US" sz="1200" baseline="0" dirty="0">
              <a:solidFill>
                <a:schemeClr val="tx1"/>
              </a:solidFill>
            </a:endParaRPr>
          </a:p>
          <a:p>
            <a:pPr algn="l"/>
            <a:r>
              <a:rPr lang="en-US" sz="1200" baseline="0" dirty="0">
                <a:solidFill>
                  <a:schemeClr val="tx1"/>
                </a:solidFill>
              </a:rPr>
              <a:t>This specific boiler had some issues with combustion, leading to very high emissions after the 2 parallel ESPs. To solve that problem, a third filter was built in series to the existing ESPs. Unfortunately, due to the nature of the coal and the high resistivity of the ash, the 3rd filter wasn’t very effective in cleaning of the flue gas and dust was entering the FGD at a concentration of approx. 240 mg/Nm3. This very high dust concentration lead caused several problems: 1. The FGD plant was fouled quickly and had to be cleaned every 5 weeks, resulting in regular shutdowns and loss of power production. 2. The growth of the gypsum particles was limited, increasing the humidity of the gypsum and the fly ash particles captured in the FGD reduced the whiteness of the gypsum. As a result, the gypsum could not be sold but had to be disposed of. 3. The solid emission after FGD was exceeding the emission limit. Pentol conducted a test on this boiler with one of our mobile FGC units. After a few days of operation only, the dust concentration after the 3rd ESP did not exceed 39 mg/Nm3 anymore, eventually stabilizing at &lt;20 mg/Nm3. Within a few days and with a minor investment, the 3 points mentioned above were solved and the test unit was never returned and our customer decided to equip five more boilers with FGC.</a:t>
            </a:r>
          </a:p>
          <a:p>
            <a:pPr algn="l"/>
            <a:endParaRPr lang="en-US" sz="1200" baseline="0" dirty="0">
              <a:solidFill>
                <a:schemeClr val="tx1"/>
              </a:solidFill>
            </a:endParaRPr>
          </a:p>
          <a:p>
            <a:pPr algn="l"/>
            <a:r>
              <a:rPr lang="en-US" sz="1200" baseline="0" dirty="0">
                <a:solidFill>
                  <a:schemeClr val="tx1"/>
                </a:solidFill>
              </a:rPr>
              <a:t>Before installing FGC technology, a third ESP has been built in-between the existing ESPs and the FGD unit. </a:t>
            </a:r>
          </a:p>
          <a:p>
            <a:pPr algn="l"/>
            <a:endParaRPr lang="en-US" sz="1200" baseline="0" dirty="0">
              <a:solidFill>
                <a:schemeClr val="tx1"/>
              </a:solidFill>
            </a:endParaRPr>
          </a:p>
          <a:p>
            <a:pPr algn="l"/>
            <a:r>
              <a:rPr lang="en-US" sz="1200" baseline="0" dirty="0">
                <a:solidFill>
                  <a:schemeClr val="tx1"/>
                </a:solidFill>
              </a:rPr>
              <a:t>Nevertheless, emission was too high for the FGD, (&gt; 200 mg/Nm3), necessitating to shut down the boiler every 5 weeks to clean the FGD unit. </a:t>
            </a:r>
          </a:p>
          <a:p>
            <a:pPr algn="l"/>
            <a:endParaRPr lang="en-US" sz="1200" baseline="0" dirty="0">
              <a:solidFill>
                <a:schemeClr val="tx1"/>
              </a:solidFill>
            </a:endParaRPr>
          </a:p>
          <a:p>
            <a:pPr algn="l"/>
            <a:r>
              <a:rPr lang="en-US" sz="1200" b="1" baseline="0" dirty="0">
                <a:solidFill>
                  <a:schemeClr val="tx1"/>
                </a:solidFill>
              </a:rPr>
              <a:t>After installing the Flue-Gas-Conditioning system </a:t>
            </a:r>
          </a:p>
          <a:p>
            <a:pPr algn="l"/>
            <a:r>
              <a:rPr lang="en-US" sz="1200" baseline="0" dirty="0">
                <a:solidFill>
                  <a:schemeClr val="tx1"/>
                </a:solidFill>
              </a:rPr>
              <a:t>Only hours after starting the FGC system, the emission dropped from 240 mg/Nm3 to &lt;40 mg/Nm3 before FGD. The filter has been cleaned within hours and up to the end of operation of this boiler (around 10 years later), the FGC unit has been running permanently without any interruption.</a:t>
            </a:r>
          </a:p>
          <a:p>
            <a:pPr algn="l"/>
            <a:endParaRPr lang="en-US" sz="1200" baseline="0" dirty="0">
              <a:solidFill>
                <a:schemeClr val="tx1"/>
              </a:solidFill>
            </a:endParaRP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8</a:t>
            </a:fld>
            <a:endParaRPr lang="de-DE"/>
          </a:p>
        </p:txBody>
      </p:sp>
    </p:spTree>
    <p:extLst>
      <p:ext uri="{BB962C8B-B14F-4D97-AF65-F5344CB8AC3E}">
        <p14:creationId xmlns:p14="http://schemas.microsoft.com/office/powerpoint/2010/main" val="384975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solidFill>
                  <a:schemeClr val="tx1"/>
                </a:solidFill>
              </a:rPr>
              <a:t>In most countries, exceeding the emission limit forces the reduction of power production of the unit. The loss of production pays the cost of a complete Pentol FGC unit in a few days. This is why Pentol keeps mobile rental units available for testing, wherever an urgent need arises. For plants equipped with FGD who sell their gypsum, a similar situation exists with FGD availability. If FGD is polluted by dust, the washers need to be cleaned regularly and the dust particles hinder the particle grow of the gypsum, resulting in a grey, watery gypsum of low quality. With Pentol Flue Gas Conditioning, whiteness and humidity of the gypsum are easily increased to comply with your buyer’s specification.</a:t>
            </a:r>
          </a:p>
          <a:p>
            <a:endParaRPr lang="en-US" baseline="0" dirty="0"/>
          </a:p>
        </p:txBody>
      </p:sp>
      <p:sp>
        <p:nvSpPr>
          <p:cNvPr id="4" name="Foliennummernplatzhalter 3"/>
          <p:cNvSpPr>
            <a:spLocks noGrp="1"/>
          </p:cNvSpPr>
          <p:nvPr>
            <p:ph type="sldNum" sz="quarter" idx="10"/>
          </p:nvPr>
        </p:nvSpPr>
        <p:spPr/>
        <p:txBody>
          <a:bodyPr/>
          <a:lstStyle/>
          <a:p>
            <a:fld id="{AA92F020-4DAB-4849-A5F3-939ED25F4B85}" type="slidenum">
              <a:rPr lang="de-DE" smtClean="0"/>
              <a:t>9</a:t>
            </a:fld>
            <a:endParaRPr lang="de-DE"/>
          </a:p>
        </p:txBody>
      </p:sp>
    </p:spTree>
    <p:extLst>
      <p:ext uri="{BB962C8B-B14F-4D97-AF65-F5344CB8AC3E}">
        <p14:creationId xmlns:p14="http://schemas.microsoft.com/office/powerpoint/2010/main" val="1879901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aseline="0" dirty="0">
                <a:solidFill>
                  <a:schemeClr val="tx1"/>
                </a:solidFill>
              </a:rPr>
              <a:t>The fly ash resistivity is an important parameter to design electrostatic precipitators and determine their size. For economic reasons, expensive filters should be designed as small as possible, which limits the coal types that can be used. Every coal or blend of coals has its own fly ash resistivity value that predicts how this coal or coal blend will affect the ESP. Flue gas conditioning of Pentol keeps the fly ash resistivity in a good precipitator operating range, allowing constantly low emissions with a broad range of coal types or coal blends. The size of the flue gas conditioning unit is selected based on coal quality, exit gas temperature and ESP design.</a:t>
            </a:r>
          </a:p>
        </p:txBody>
      </p:sp>
      <p:sp>
        <p:nvSpPr>
          <p:cNvPr id="4" name="Foliennummernplatzhalter 3"/>
          <p:cNvSpPr>
            <a:spLocks noGrp="1"/>
          </p:cNvSpPr>
          <p:nvPr>
            <p:ph type="sldNum" sz="quarter" idx="10"/>
          </p:nvPr>
        </p:nvSpPr>
        <p:spPr/>
        <p:txBody>
          <a:bodyPr/>
          <a:lstStyle/>
          <a:p>
            <a:fld id="{AA92F020-4DAB-4849-A5F3-939ED25F4B85}" type="slidenum">
              <a:rPr lang="de-DE" smtClean="0"/>
              <a:t>10</a:t>
            </a:fld>
            <a:endParaRPr lang="de-DE"/>
          </a:p>
        </p:txBody>
      </p:sp>
    </p:spTree>
    <p:extLst>
      <p:ext uri="{BB962C8B-B14F-4D97-AF65-F5344CB8AC3E}">
        <p14:creationId xmlns:p14="http://schemas.microsoft.com/office/powerpoint/2010/main" val="753857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aseline="0" dirty="0">
                <a:solidFill>
                  <a:schemeClr val="tx1"/>
                </a:solidFill>
              </a:rPr>
              <a:t>The fly ash resistivity is an important parameter to design electrostatic precipitators and determine their size. For economic reasons, expensive filters should be designed as small as possible, which limits the coal types that can be used. Every coal or blend of coals has its own fly ash resistivity value that predicts how this coal or coal blend will affect the ESP. Flue gas conditioning of Pentol keeps the fly ash resistivity in a good precipitator operating range, allowing constantly low emissions with a broad range of coal types or coal blends. The size of the flue gas conditioning unit is selected based on coal quality, exit gas temperature and ESP design.</a:t>
            </a:r>
          </a:p>
        </p:txBody>
      </p:sp>
      <p:sp>
        <p:nvSpPr>
          <p:cNvPr id="4" name="Foliennummernplatzhalter 3"/>
          <p:cNvSpPr>
            <a:spLocks noGrp="1"/>
          </p:cNvSpPr>
          <p:nvPr>
            <p:ph type="sldNum" sz="quarter" idx="10"/>
          </p:nvPr>
        </p:nvSpPr>
        <p:spPr/>
        <p:txBody>
          <a:bodyPr/>
          <a:lstStyle/>
          <a:p>
            <a:fld id="{AA92F020-4DAB-4849-A5F3-939ED25F4B85}" type="slidenum">
              <a:rPr lang="de-DE" smtClean="0"/>
              <a:t>11</a:t>
            </a:fld>
            <a:endParaRPr lang="de-DE"/>
          </a:p>
        </p:txBody>
      </p:sp>
    </p:spTree>
    <p:extLst>
      <p:ext uri="{BB962C8B-B14F-4D97-AF65-F5344CB8AC3E}">
        <p14:creationId xmlns:p14="http://schemas.microsoft.com/office/powerpoint/2010/main" val="3915374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We</a:t>
            </a:r>
            <a:r>
              <a:rPr lang="en-US" baseline="0" noProof="0" dirty="0"/>
              <a:t> are always working hard on our Pentol website.</a:t>
            </a:r>
          </a:p>
          <a:p>
            <a:r>
              <a:rPr lang="en-US" baseline="0" noProof="0" dirty="0"/>
              <a:t>You can see </a:t>
            </a:r>
          </a:p>
          <a:p>
            <a:r>
              <a:rPr lang="en-US" baseline="0" noProof="0" dirty="0"/>
              <a:t>- happy customers @deployment stories</a:t>
            </a:r>
          </a:p>
          <a:p>
            <a:r>
              <a:rPr lang="en-US" baseline="0" noProof="0" dirty="0"/>
              <a:t>- Other products like boiler cleaners @downloads</a:t>
            </a:r>
          </a:p>
          <a:p>
            <a:r>
              <a:rPr lang="en-US" baseline="0" noProof="0" dirty="0"/>
              <a:t>- Worldwide support @contact</a:t>
            </a:r>
            <a:endParaRPr lang="en-US" noProof="0" dirty="0"/>
          </a:p>
        </p:txBody>
      </p:sp>
      <p:sp>
        <p:nvSpPr>
          <p:cNvPr id="4" name="Foliennummernplatzhalter 3"/>
          <p:cNvSpPr>
            <a:spLocks noGrp="1"/>
          </p:cNvSpPr>
          <p:nvPr>
            <p:ph type="sldNum" sz="quarter" idx="10"/>
          </p:nvPr>
        </p:nvSpPr>
        <p:spPr/>
        <p:txBody>
          <a:bodyPr/>
          <a:lstStyle/>
          <a:p>
            <a:fld id="{AA92F020-4DAB-4849-A5F3-939ED25F4B85}" type="slidenum">
              <a:rPr lang="de-DE" smtClean="0"/>
              <a:t>12</a:t>
            </a:fld>
            <a:endParaRPr lang="de-DE"/>
          </a:p>
        </p:txBody>
      </p:sp>
    </p:spTree>
    <p:extLst>
      <p:ext uri="{BB962C8B-B14F-4D97-AF65-F5344CB8AC3E}">
        <p14:creationId xmlns:p14="http://schemas.microsoft.com/office/powerpoint/2010/main" val="2603497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lvl1pPr>
          </a:lstStyle>
          <a:p>
            <a:pPr>
              <a:defRPr/>
            </a:pPr>
            <a:fld id="{BEFEA6BA-9EB6-491E-80E7-39FF959A8840}" type="datetimeFigureOut">
              <a:rPr lang="de-DE"/>
              <a:pPr>
                <a:defRPr/>
              </a:pPr>
              <a:t>09.02.21</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DEDA7891-C1AB-456A-8733-C4F577132445}" type="slidenum">
              <a:rPr lang="de-DE"/>
              <a:pPr>
                <a:defRPr/>
              </a:pPr>
              <a:t>‹Nr.›</a:t>
            </a:fld>
            <a:endParaRPr lang="de-DE"/>
          </a:p>
        </p:txBody>
      </p:sp>
      <p:sp>
        <p:nvSpPr>
          <p:cNvPr id="8" name="Titelplatzhalter 1"/>
          <p:cNvSpPr>
            <a:spLocks noGrp="1"/>
          </p:cNvSpPr>
          <p:nvPr>
            <p:ph type="title"/>
          </p:nvPr>
        </p:nvSpPr>
        <p:spPr bwMode="auto">
          <a:xfrm>
            <a:off x="0" y="1851670"/>
            <a:ext cx="9144000" cy="99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de-DE" dirty="0"/>
              <a:t>Power plant optimization</a:t>
            </a:r>
            <a:endParaRPr lang="de-DE" altLang="de-DE" dirty="0"/>
          </a:p>
        </p:txBody>
      </p:sp>
      <p:sp>
        <p:nvSpPr>
          <p:cNvPr id="9" name="Textplatzhalter 2"/>
          <p:cNvSpPr>
            <a:spLocks noGrp="1"/>
          </p:cNvSpPr>
          <p:nvPr>
            <p:ph idx="1"/>
          </p:nvPr>
        </p:nvSpPr>
        <p:spPr bwMode="auto">
          <a:xfrm>
            <a:off x="-1" y="3147813"/>
            <a:ext cx="9144001" cy="144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a:endParaRPr lang="de-DE" sz="1600" dirty="0">
              <a:solidFill>
                <a:schemeClr val="tx1">
                  <a:lumMod val="50000"/>
                  <a:lumOff val="50000"/>
                </a:schemeClr>
              </a:solidFill>
            </a:endParaRPr>
          </a:p>
          <a:p>
            <a:pPr algn="ctr"/>
            <a:r>
              <a:rPr lang="de-DE" sz="1600" dirty="0" err="1">
                <a:solidFill>
                  <a:schemeClr val="tx1">
                    <a:lumMod val="50000"/>
                    <a:lumOff val="50000"/>
                  </a:schemeClr>
                </a:solidFill>
              </a:rPr>
              <a:t>since</a:t>
            </a:r>
            <a:r>
              <a:rPr lang="de-DE" sz="1600" dirty="0">
                <a:solidFill>
                  <a:schemeClr val="tx1">
                    <a:lumMod val="50000"/>
                    <a:lumOff val="50000"/>
                  </a:schemeClr>
                </a:solidFill>
              </a:rPr>
              <a:t> 1969</a:t>
            </a:r>
            <a:endParaRPr lang="de-DE" altLang="de-DE" sz="1600" dirty="0">
              <a:latin typeface="Colaborate-Regular" pitchFamily="50" charset="0"/>
            </a:endParaRPr>
          </a:p>
        </p:txBody>
      </p:sp>
      <p:pic>
        <p:nvPicPr>
          <p:cNvPr id="10" name="Picture 3" descr="Z:\Marketing\Logo\Pentol-Logo hoch.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877696" y="853440"/>
            <a:ext cx="1409892" cy="1025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074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8" name="Rechteck 7"/>
          <p:cNvSpPr/>
          <p:nvPr userDrawn="1"/>
        </p:nvSpPr>
        <p:spPr>
          <a:xfrm>
            <a:off x="-11833" y="987574"/>
            <a:ext cx="9155833" cy="41689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2" name="Titel 1"/>
          <p:cNvSpPr>
            <a:spLocks noGrp="1"/>
          </p:cNvSpPr>
          <p:nvPr>
            <p:ph type="title"/>
          </p:nvPr>
        </p:nvSpPr>
        <p:spPr>
          <a:xfrm>
            <a:off x="250825" y="206375"/>
            <a:ext cx="8713788" cy="857250"/>
          </a:xfrm>
          <a:prstGeom prst="rect">
            <a:avLst/>
          </a:prstGeom>
        </p:spPr>
        <p:txBody>
          <a:bodyPr anchor="t"/>
          <a:lstStyle>
            <a:lvl1pPr>
              <a:defRPr sz="2600"/>
            </a:lvl1pPr>
          </a:lstStyle>
          <a:p>
            <a:r>
              <a:rPr lang="de-DE" dirty="0"/>
              <a:t>Titelmasterformat durch Klicken bearbeiten</a:t>
            </a:r>
          </a:p>
        </p:txBody>
      </p:sp>
      <p:sp>
        <p:nvSpPr>
          <p:cNvPr id="3" name="Inhaltsplatzhalter 2"/>
          <p:cNvSpPr>
            <a:spLocks noGrp="1"/>
          </p:cNvSpPr>
          <p:nvPr>
            <p:ph idx="1"/>
          </p:nvPr>
        </p:nvSpPr>
        <p:spPr>
          <a:xfrm>
            <a:off x="0" y="3429595"/>
            <a:ext cx="8964488" cy="798339"/>
          </a:xfrm>
          <a:prstGeom prst="rect">
            <a:avLst/>
          </a:prstGeom>
        </p:spPr>
        <p:txBody>
          <a:bodyPr>
            <a:noAutofit/>
          </a:bodyPr>
          <a:lstStyle>
            <a:lvl1pPr marL="0" indent="0">
              <a:buFontTx/>
              <a:buNone/>
              <a:defRPr sz="2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9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9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9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900">
                <a:latin typeface="Verdana" panose="020B0604030504040204" pitchFamily="34" charset="0"/>
                <a:ea typeface="Verdana" panose="020B0604030504040204" pitchFamily="34" charset="0"/>
                <a:cs typeface="Verdana" panose="020B0604030504040204" pitchFamily="34" charset="0"/>
              </a:defRPr>
            </a:lvl5pPr>
            <a:lvl6pPr>
              <a:defRPr sz="900"/>
            </a:lvl6pPr>
          </a:lstStyle>
          <a:p>
            <a:pPr lvl="1"/>
            <a:r>
              <a:rPr lang="de-DE" dirty="0"/>
              <a:t>Textmasterformat bearbeiten</a:t>
            </a:r>
          </a:p>
          <a:p>
            <a:pPr lvl="2"/>
            <a:r>
              <a:rPr lang="de-DE" dirty="0"/>
              <a:t>Zweite Ebene</a:t>
            </a:r>
          </a:p>
          <a:p>
            <a:pPr lvl="3"/>
            <a:r>
              <a:rPr lang="de-DE" dirty="0"/>
              <a:t>Dritte Ebene</a:t>
            </a:r>
          </a:p>
          <a:p>
            <a:pPr lvl="4"/>
            <a:r>
              <a:rPr lang="de-DE" dirty="0"/>
              <a:t>Vierte Ebene</a:t>
            </a:r>
          </a:p>
          <a:p>
            <a:pPr lvl="5"/>
            <a:r>
              <a:rPr lang="de-DE" dirty="0"/>
              <a:t>Fünfte Ebene</a:t>
            </a:r>
          </a:p>
        </p:txBody>
      </p:sp>
      <p:sp>
        <p:nvSpPr>
          <p:cNvPr id="4" name="Datumsplatzhalter 3"/>
          <p:cNvSpPr>
            <a:spLocks noGrp="1"/>
          </p:cNvSpPr>
          <p:nvPr>
            <p:ph type="dt" sz="half" idx="10"/>
          </p:nvPr>
        </p:nvSpPr>
        <p:spPr/>
        <p:txBody>
          <a:bodyPr/>
          <a:lstStyle>
            <a:lvl1pPr>
              <a:defRPr sz="900">
                <a:latin typeface="Verdana" panose="020B0604030504040204" pitchFamily="34" charset="0"/>
                <a:ea typeface="Verdana" panose="020B0604030504040204" pitchFamily="34" charset="0"/>
                <a:cs typeface="Verdana" panose="020B0604030504040204" pitchFamily="34" charset="0"/>
              </a:defRPr>
            </a:lvl1pPr>
          </a:lstStyle>
          <a:p>
            <a:pPr>
              <a:defRPr/>
            </a:pPr>
            <a:fld id="{11F75EA1-3357-4256-8C2D-7BC344DE9EAE}" type="datetimeFigureOut">
              <a:rPr lang="de-DE" smtClean="0"/>
              <a:pPr>
                <a:defRPr/>
              </a:pPr>
              <a:t>09.02.21</a:t>
            </a:fld>
            <a:endParaRPr lang="de-DE"/>
          </a:p>
        </p:txBody>
      </p:sp>
      <p:sp>
        <p:nvSpPr>
          <p:cNvPr id="5" name="Fußzeilenplatzhalter 4"/>
          <p:cNvSpPr>
            <a:spLocks noGrp="1"/>
          </p:cNvSpPr>
          <p:nvPr>
            <p:ph type="ftr" sz="quarter" idx="11"/>
          </p:nvPr>
        </p:nvSpPr>
        <p:spPr/>
        <p:txBody>
          <a:bodyPr/>
          <a:lstStyle>
            <a:lvl1pPr>
              <a:defRPr sz="900">
                <a:latin typeface="Verdana" panose="020B0604030504040204" pitchFamily="34" charset="0"/>
                <a:ea typeface="Verdana" panose="020B0604030504040204" pitchFamily="34" charset="0"/>
                <a:cs typeface="Verdana" panose="020B0604030504040204" pitchFamily="34" charset="0"/>
              </a:defRPr>
            </a:lvl1pPr>
          </a:lstStyle>
          <a:p>
            <a:pPr>
              <a:defRPr/>
            </a:pPr>
            <a:endParaRPr lang="de-DE"/>
          </a:p>
        </p:txBody>
      </p:sp>
      <p:sp>
        <p:nvSpPr>
          <p:cNvPr id="6" name="Foliennummernplatzhalter 5"/>
          <p:cNvSpPr>
            <a:spLocks noGrp="1"/>
          </p:cNvSpPr>
          <p:nvPr>
            <p:ph type="sldNum" sz="quarter" idx="12"/>
          </p:nvPr>
        </p:nvSpPr>
        <p:spPr/>
        <p:txBody>
          <a:bodyPr/>
          <a:lstStyle>
            <a:lvl1pPr>
              <a:defRPr sz="900">
                <a:latin typeface="Verdana" panose="020B0604030504040204" pitchFamily="34" charset="0"/>
                <a:ea typeface="Verdana" panose="020B0604030504040204" pitchFamily="34" charset="0"/>
                <a:cs typeface="Verdana" panose="020B0604030504040204" pitchFamily="34" charset="0"/>
              </a:defRPr>
            </a:lvl1pPr>
          </a:lstStyle>
          <a:p>
            <a:pPr>
              <a:defRPr/>
            </a:pPr>
            <a:fld id="{47D00B17-A714-4EBC-9D69-1D883B8C78A5}" type="slidenum">
              <a:rPr lang="de-DE" smtClean="0"/>
              <a:pPr>
                <a:defRPr/>
              </a:pPr>
              <a:t>‹Nr.›</a:t>
            </a:fld>
            <a:endParaRPr lang="de-DE"/>
          </a:p>
        </p:txBody>
      </p:sp>
      <p:pic>
        <p:nvPicPr>
          <p:cNvPr id="9" name="Grafik 9"/>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40651" y="353913"/>
            <a:ext cx="93186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406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lvl1pPr>
          </a:lstStyle>
          <a:p>
            <a:pPr>
              <a:defRPr/>
            </a:pPr>
            <a:fld id="{E40C0217-A08B-4ACA-81D2-4680EC9F2372}" type="datetimeFigureOut">
              <a:rPr lang="de-DE"/>
              <a:pPr>
                <a:defRPr/>
              </a:pPr>
              <a:t>09.02.21</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FF124134-A4EC-4A6D-BA98-DDE55524B264}" type="slidenum">
              <a:rPr lang="de-DE"/>
              <a:pPr>
                <a:defRPr/>
              </a:pPr>
              <a:t>‹Nr.›</a:t>
            </a:fld>
            <a:endParaRPr lang="de-DE"/>
          </a:p>
        </p:txBody>
      </p:sp>
      <p:sp>
        <p:nvSpPr>
          <p:cNvPr id="7" name="Titelplatzhalter 1"/>
          <p:cNvSpPr>
            <a:spLocks noGrp="1"/>
          </p:cNvSpPr>
          <p:nvPr>
            <p:ph type="title"/>
          </p:nvPr>
        </p:nvSpPr>
        <p:spPr bwMode="auto">
          <a:xfrm>
            <a:off x="0" y="1851670"/>
            <a:ext cx="9144000" cy="99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de-DE" dirty="0"/>
              <a:t>Power plant optimization</a:t>
            </a:r>
            <a:endParaRPr lang="de-DE" altLang="de-DE" dirty="0"/>
          </a:p>
        </p:txBody>
      </p:sp>
      <p:sp>
        <p:nvSpPr>
          <p:cNvPr id="8" name="Textplatzhalter 2"/>
          <p:cNvSpPr>
            <a:spLocks noGrp="1"/>
          </p:cNvSpPr>
          <p:nvPr>
            <p:ph idx="1"/>
          </p:nvPr>
        </p:nvSpPr>
        <p:spPr bwMode="auto">
          <a:xfrm>
            <a:off x="-1" y="3147813"/>
            <a:ext cx="9144001" cy="144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a:endParaRPr lang="de-DE" sz="1600" dirty="0">
              <a:solidFill>
                <a:schemeClr val="tx1">
                  <a:lumMod val="50000"/>
                  <a:lumOff val="50000"/>
                </a:schemeClr>
              </a:solidFill>
            </a:endParaRPr>
          </a:p>
          <a:p>
            <a:pPr algn="ctr"/>
            <a:r>
              <a:rPr lang="de-DE" sz="1600" dirty="0" err="1">
                <a:solidFill>
                  <a:schemeClr val="tx1">
                    <a:lumMod val="50000"/>
                    <a:lumOff val="50000"/>
                  </a:schemeClr>
                </a:solidFill>
              </a:rPr>
              <a:t>since</a:t>
            </a:r>
            <a:r>
              <a:rPr lang="de-DE" sz="1600" dirty="0">
                <a:solidFill>
                  <a:schemeClr val="tx1">
                    <a:lumMod val="50000"/>
                    <a:lumOff val="50000"/>
                  </a:schemeClr>
                </a:solidFill>
              </a:rPr>
              <a:t> 1969</a:t>
            </a:r>
            <a:endParaRPr lang="de-DE" altLang="de-DE" sz="1600" dirty="0">
              <a:latin typeface="Colaborate-Regular" pitchFamily="50" charset="0"/>
            </a:endParaRPr>
          </a:p>
        </p:txBody>
      </p:sp>
      <p:pic>
        <p:nvPicPr>
          <p:cNvPr id="9" name="Picture 3" descr="Z:\Marketing\Logo\Pentol-Logo hoch.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61235" y="1059582"/>
            <a:ext cx="842813" cy="612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866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250825" y="206375"/>
            <a:ext cx="8713788" cy="85725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p:cNvSpPr>
            <a:spLocks noGrp="1"/>
          </p:cNvSpPr>
          <p:nvPr>
            <p:ph type="dt" sz="half" idx="10"/>
          </p:nvPr>
        </p:nvSpPr>
        <p:spPr/>
        <p:txBody>
          <a:bodyPr/>
          <a:lstStyle>
            <a:lvl1pPr>
              <a:defRPr/>
            </a:lvl1pPr>
          </a:lstStyle>
          <a:p>
            <a:pPr>
              <a:defRPr/>
            </a:pPr>
            <a:fld id="{DB4F1616-3C0F-4D52-8786-B66DA6349168}" type="datetimeFigureOut">
              <a:rPr lang="de-DE"/>
              <a:pPr>
                <a:defRPr/>
              </a:pPr>
              <a:t>09.02.21</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F04A6CF8-DE40-438E-B23B-373C8194885A}" type="slidenum">
              <a:rPr lang="de-DE"/>
              <a:pPr>
                <a:defRPr/>
              </a:pPr>
              <a:t>‹Nr.›</a:t>
            </a:fld>
            <a:endParaRPr lang="de-DE"/>
          </a:p>
        </p:txBody>
      </p:sp>
    </p:spTree>
    <p:extLst>
      <p:ext uri="{BB962C8B-B14F-4D97-AF65-F5344CB8AC3E}">
        <p14:creationId xmlns:p14="http://schemas.microsoft.com/office/powerpoint/2010/main" val="3507334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250825" y="206375"/>
            <a:ext cx="8713788" cy="85725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p:cNvSpPr>
            <a:spLocks noGrp="1"/>
          </p:cNvSpPr>
          <p:nvPr>
            <p:ph type="dt" sz="half" idx="10"/>
          </p:nvPr>
        </p:nvSpPr>
        <p:spPr/>
        <p:txBody>
          <a:bodyPr/>
          <a:lstStyle>
            <a:lvl1pPr>
              <a:defRPr/>
            </a:lvl1pPr>
          </a:lstStyle>
          <a:p>
            <a:pPr>
              <a:defRPr/>
            </a:pPr>
            <a:fld id="{BF9D3634-AFE9-47A6-93D6-3B3149D0816D}" type="datetimeFigureOut">
              <a:rPr lang="de-DE"/>
              <a:pPr>
                <a:defRPr/>
              </a:pPr>
              <a:t>09.02.21</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A1149286-EDDC-4D22-AEAE-2150CF672D87}" type="slidenum">
              <a:rPr lang="de-DE"/>
              <a:pPr>
                <a:defRPr/>
              </a:pPr>
              <a:t>‹Nr.›</a:t>
            </a:fld>
            <a:endParaRPr lang="de-DE"/>
          </a:p>
        </p:txBody>
      </p:sp>
    </p:spTree>
    <p:extLst>
      <p:ext uri="{BB962C8B-B14F-4D97-AF65-F5344CB8AC3E}">
        <p14:creationId xmlns:p14="http://schemas.microsoft.com/office/powerpoint/2010/main" val="2326532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3"/>
          <p:cNvSpPr>
            <a:spLocks noGrp="1"/>
          </p:cNvSpPr>
          <p:nvPr>
            <p:ph type="dt" sz="half" idx="10"/>
          </p:nvPr>
        </p:nvSpPr>
        <p:spPr/>
        <p:txBody>
          <a:bodyPr/>
          <a:lstStyle>
            <a:lvl1pPr>
              <a:defRPr/>
            </a:lvl1pPr>
          </a:lstStyle>
          <a:p>
            <a:pPr>
              <a:defRPr/>
            </a:pPr>
            <a:fld id="{54EDED46-2292-4030-AA97-103398776177}" type="datetimeFigureOut">
              <a:rPr lang="de-DE"/>
              <a:pPr>
                <a:defRPr/>
              </a:pPr>
              <a:t>09.02.21</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E8BDE08E-5435-4654-9EE4-8C24AB2C3DEB}" type="slidenum">
              <a:rPr lang="de-DE"/>
              <a:pPr>
                <a:defRPr/>
              </a:pPr>
              <a:t>‹Nr.›</a:t>
            </a:fld>
            <a:endParaRPr lang="de-DE"/>
          </a:p>
        </p:txBody>
      </p:sp>
      <p:sp>
        <p:nvSpPr>
          <p:cNvPr id="6" name="Titelplatzhalter 1"/>
          <p:cNvSpPr>
            <a:spLocks noGrp="1"/>
          </p:cNvSpPr>
          <p:nvPr>
            <p:ph type="title"/>
          </p:nvPr>
        </p:nvSpPr>
        <p:spPr bwMode="auto">
          <a:xfrm>
            <a:off x="0" y="1851670"/>
            <a:ext cx="9144000" cy="99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de-DE" dirty="0"/>
              <a:t>Power plant optimization</a:t>
            </a:r>
            <a:endParaRPr lang="de-DE" altLang="de-DE" dirty="0"/>
          </a:p>
        </p:txBody>
      </p:sp>
      <p:sp>
        <p:nvSpPr>
          <p:cNvPr id="7" name="Textplatzhalter 2"/>
          <p:cNvSpPr>
            <a:spLocks noGrp="1"/>
          </p:cNvSpPr>
          <p:nvPr>
            <p:ph idx="1"/>
          </p:nvPr>
        </p:nvSpPr>
        <p:spPr bwMode="auto">
          <a:xfrm>
            <a:off x="-1" y="3147813"/>
            <a:ext cx="9144001" cy="144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a:endParaRPr lang="de-DE" sz="1600" dirty="0">
              <a:solidFill>
                <a:schemeClr val="tx1">
                  <a:lumMod val="50000"/>
                  <a:lumOff val="50000"/>
                </a:schemeClr>
              </a:solidFill>
            </a:endParaRPr>
          </a:p>
          <a:p>
            <a:pPr algn="ctr"/>
            <a:r>
              <a:rPr lang="de-DE" sz="1600" dirty="0" err="1">
                <a:solidFill>
                  <a:schemeClr val="tx1">
                    <a:lumMod val="50000"/>
                    <a:lumOff val="50000"/>
                  </a:schemeClr>
                </a:solidFill>
              </a:rPr>
              <a:t>since</a:t>
            </a:r>
            <a:r>
              <a:rPr lang="de-DE" sz="1600" dirty="0">
                <a:solidFill>
                  <a:schemeClr val="tx1">
                    <a:lumMod val="50000"/>
                    <a:lumOff val="50000"/>
                  </a:schemeClr>
                </a:solidFill>
              </a:rPr>
              <a:t> 1969</a:t>
            </a:r>
            <a:endParaRPr lang="de-DE" altLang="de-DE" sz="1600" dirty="0">
              <a:latin typeface="Colaborate-Regular" pitchFamily="50" charset="0"/>
            </a:endParaRPr>
          </a:p>
        </p:txBody>
      </p:sp>
      <p:pic>
        <p:nvPicPr>
          <p:cNvPr id="8" name="Picture 3" descr="Z:\Marketing\Logo\Pentol-Logo hoch.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61235" y="1059582"/>
            <a:ext cx="842813" cy="612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676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8E054346-8B0C-4F83-B80F-C999B626EDEC}" type="datetimeFigureOut">
              <a:rPr lang="de-DE"/>
              <a:pPr>
                <a:defRPr/>
              </a:pPr>
              <a:t>09.02.21</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856B6544-0F84-4D30-AB26-0EA206263E42}" type="slidenum">
              <a:rPr lang="de-DE"/>
              <a:pPr>
                <a:defRPr/>
              </a:pPr>
              <a:t>‹Nr.›</a:t>
            </a:fld>
            <a:endParaRPr lang="de-DE"/>
          </a:p>
        </p:txBody>
      </p:sp>
    </p:spTree>
    <p:extLst>
      <p:ext uri="{BB962C8B-B14F-4D97-AF65-F5344CB8AC3E}">
        <p14:creationId xmlns:p14="http://schemas.microsoft.com/office/powerpoint/2010/main" val="2459031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p:cNvSpPr>
            <a:spLocks noGrp="1"/>
          </p:cNvSpPr>
          <p:nvPr>
            <p:ph type="dt" sz="half" idx="10"/>
          </p:nvPr>
        </p:nvSpPr>
        <p:spPr/>
        <p:txBody>
          <a:bodyPr/>
          <a:lstStyle>
            <a:lvl1pPr>
              <a:defRPr/>
            </a:lvl1pPr>
          </a:lstStyle>
          <a:p>
            <a:pPr>
              <a:defRPr/>
            </a:pPr>
            <a:fld id="{71A3167C-9431-4576-B994-7D65329893FD}" type="datetimeFigureOut">
              <a:rPr lang="de-DE"/>
              <a:pPr>
                <a:defRPr/>
              </a:pPr>
              <a:t>09.02.21</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CD323ABE-C2C2-453D-8E30-51C8DE97D142}" type="slidenum">
              <a:rPr lang="de-DE"/>
              <a:pPr>
                <a:defRPr/>
              </a:pPr>
              <a:t>‹Nr.›</a:t>
            </a:fld>
            <a:endParaRPr lang="de-DE"/>
          </a:p>
        </p:txBody>
      </p:sp>
    </p:spTree>
    <p:extLst>
      <p:ext uri="{BB962C8B-B14F-4D97-AF65-F5344CB8AC3E}">
        <p14:creationId xmlns:p14="http://schemas.microsoft.com/office/powerpoint/2010/main" val="168728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459581"/>
            <a:ext cx="5486400" cy="30861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p:cNvSpPr>
            <a:spLocks noGrp="1"/>
          </p:cNvSpPr>
          <p:nvPr>
            <p:ph type="dt" sz="half" idx="10"/>
          </p:nvPr>
        </p:nvSpPr>
        <p:spPr/>
        <p:txBody>
          <a:bodyPr/>
          <a:lstStyle>
            <a:lvl1pPr>
              <a:defRPr/>
            </a:lvl1pPr>
          </a:lstStyle>
          <a:p>
            <a:pPr>
              <a:defRPr/>
            </a:pPr>
            <a:fld id="{0DEE2C90-300B-4DB4-9B44-F61D92B1EC89}" type="datetimeFigureOut">
              <a:rPr lang="de-DE"/>
              <a:pPr>
                <a:defRPr/>
              </a:pPr>
              <a:t>09.02.21</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922E1384-7CDF-4335-9D65-22FFA33E5E73}" type="slidenum">
              <a:rPr lang="de-DE"/>
              <a:pPr>
                <a:defRPr/>
              </a:pPr>
              <a:t>‹Nr.›</a:t>
            </a:fld>
            <a:endParaRPr lang="de-DE"/>
          </a:p>
        </p:txBody>
      </p:sp>
    </p:spTree>
    <p:extLst>
      <p:ext uri="{BB962C8B-B14F-4D97-AF65-F5344CB8AC3E}">
        <p14:creationId xmlns:p14="http://schemas.microsoft.com/office/powerpoint/2010/main" val="176839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250825" y="206375"/>
            <a:ext cx="8713788" cy="85725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0" y="3429595"/>
            <a:ext cx="8964488" cy="798339"/>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pPr>
              <a:defRPr/>
            </a:pPr>
            <a:fld id="{835BB9E8-DA98-426F-82E6-81D0260F3E57}" type="datetimeFigureOut">
              <a:rPr lang="de-DE"/>
              <a:pPr>
                <a:defRPr/>
              </a:pPr>
              <a:t>09.02.21</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414A5544-8F14-4229-8966-9F06698ADB3B}" type="slidenum">
              <a:rPr lang="de-DE"/>
              <a:pPr>
                <a:defRPr/>
              </a:pPr>
              <a:t>‹Nr.›</a:t>
            </a:fld>
            <a:endParaRPr lang="de-DE"/>
          </a:p>
        </p:txBody>
      </p:sp>
    </p:spTree>
    <p:extLst>
      <p:ext uri="{BB962C8B-B14F-4D97-AF65-F5344CB8AC3E}">
        <p14:creationId xmlns:p14="http://schemas.microsoft.com/office/powerpoint/2010/main" val="326029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79"/>
            <a:ext cx="2057400" cy="4388644"/>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05979"/>
            <a:ext cx="6019800" cy="4388644"/>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pPr>
              <a:defRPr/>
            </a:pPr>
            <a:fld id="{29350B91-29F1-4121-B724-AC78DEF56FBF}" type="datetimeFigureOut">
              <a:rPr lang="de-DE"/>
              <a:pPr>
                <a:defRPr/>
              </a:pPr>
              <a:t>09.02.21</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0D0A9E5B-96BF-43D8-B975-B77DF273ECA9}" type="slidenum">
              <a:rPr lang="de-DE"/>
              <a:pPr>
                <a:defRPr/>
              </a:pPr>
              <a:t>‹Nr.›</a:t>
            </a:fld>
            <a:endParaRPr lang="de-DE"/>
          </a:p>
        </p:txBody>
      </p:sp>
    </p:spTree>
    <p:extLst>
      <p:ext uri="{BB962C8B-B14F-4D97-AF65-F5344CB8AC3E}">
        <p14:creationId xmlns:p14="http://schemas.microsoft.com/office/powerpoint/2010/main" val="410388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457200" y="4767263"/>
            <a:ext cx="2133600" cy="274637"/>
          </a:xfrm>
          <a:prstGeom prst="rect">
            <a:avLst/>
          </a:prstGeom>
        </p:spPr>
        <p:txBody>
          <a:bodyPr vert="horz" lIns="0" tIns="0" rIns="0" bIns="0" rtlCol="0" anchor="ctr"/>
          <a:lstStyle>
            <a:lvl1pPr algn="l" fontAlgn="auto">
              <a:spcBef>
                <a:spcPts val="0"/>
              </a:spcBef>
              <a:spcAft>
                <a:spcPts val="0"/>
              </a:spcAft>
              <a:defRPr sz="1200" smtClean="0">
                <a:solidFill>
                  <a:schemeClr val="tx1">
                    <a:tint val="75000"/>
                  </a:schemeClr>
                </a:solidFill>
                <a:latin typeface="Colaborate-Thin" pitchFamily="50" charset="0"/>
                <a:cs typeface="+mn-cs"/>
              </a:defRPr>
            </a:lvl1pPr>
          </a:lstStyle>
          <a:p>
            <a:pPr>
              <a:defRPr/>
            </a:pPr>
            <a:fld id="{92CF59F7-1390-4598-A000-4AAD36CA9D2C}" type="datetimeFigureOut">
              <a:rPr lang="de-DE"/>
              <a:pPr>
                <a:defRPr/>
              </a:pPr>
              <a:t>09.02.21</a:t>
            </a:fld>
            <a:endParaRPr lang="de-DE"/>
          </a:p>
        </p:txBody>
      </p:sp>
      <p:sp>
        <p:nvSpPr>
          <p:cNvPr id="5" name="Fußzeilenplatzhalter 4"/>
          <p:cNvSpPr>
            <a:spLocks noGrp="1"/>
          </p:cNvSpPr>
          <p:nvPr>
            <p:ph type="ftr" sz="quarter" idx="3"/>
          </p:nvPr>
        </p:nvSpPr>
        <p:spPr>
          <a:xfrm>
            <a:off x="3124200" y="4767263"/>
            <a:ext cx="2895600" cy="274637"/>
          </a:xfrm>
          <a:prstGeom prst="rect">
            <a:avLst/>
          </a:prstGeom>
        </p:spPr>
        <p:txBody>
          <a:bodyPr vert="horz" lIns="0" tIns="0" rIns="0" bIns="0" rtlCol="0" anchor="ctr"/>
          <a:lstStyle>
            <a:lvl1pPr algn="l" fontAlgn="auto">
              <a:spcBef>
                <a:spcPts val="0"/>
              </a:spcBef>
              <a:spcAft>
                <a:spcPts val="0"/>
              </a:spcAft>
              <a:defRPr sz="1200" smtClean="0">
                <a:solidFill>
                  <a:schemeClr val="tx1">
                    <a:tint val="75000"/>
                  </a:schemeClr>
                </a:solidFill>
                <a:latin typeface="Colaborate-Thin" pitchFamily="50" charset="0"/>
                <a:cs typeface="+mn-cs"/>
              </a:defRPr>
            </a:lvl1pPr>
          </a:lstStyle>
          <a:p>
            <a:pPr>
              <a:defRPr/>
            </a:pPr>
            <a:endParaRPr lang="de-DE"/>
          </a:p>
        </p:txBody>
      </p:sp>
      <p:sp>
        <p:nvSpPr>
          <p:cNvPr id="6" name="Foliennummernplatzhalter 5"/>
          <p:cNvSpPr>
            <a:spLocks noGrp="1"/>
          </p:cNvSpPr>
          <p:nvPr>
            <p:ph type="sldNum" sz="quarter" idx="4"/>
          </p:nvPr>
        </p:nvSpPr>
        <p:spPr>
          <a:xfrm>
            <a:off x="6553200" y="4767263"/>
            <a:ext cx="2133600" cy="274637"/>
          </a:xfrm>
          <a:prstGeom prst="rect">
            <a:avLst/>
          </a:prstGeom>
        </p:spPr>
        <p:txBody>
          <a:bodyPr vert="horz" lIns="0" tIns="0" rIns="0" bIns="0" rtlCol="0" anchor="ctr"/>
          <a:lstStyle>
            <a:lvl1pPr algn="l" fontAlgn="auto">
              <a:spcBef>
                <a:spcPts val="0"/>
              </a:spcBef>
              <a:spcAft>
                <a:spcPts val="0"/>
              </a:spcAft>
              <a:defRPr sz="1200" smtClean="0">
                <a:solidFill>
                  <a:schemeClr val="tx1">
                    <a:tint val="75000"/>
                  </a:schemeClr>
                </a:solidFill>
                <a:latin typeface="Colaborate-Thin" pitchFamily="50" charset="0"/>
                <a:cs typeface="+mn-cs"/>
              </a:defRPr>
            </a:lvl1pPr>
          </a:lstStyle>
          <a:p>
            <a:pPr>
              <a:defRPr/>
            </a:pPr>
            <a:fld id="{736A6604-8BA0-4557-BB89-D959C8DBE87D}" type="slidenum">
              <a:rPr lang="de-DE"/>
              <a:pPr>
                <a:defRPr/>
              </a:pPr>
              <a:t>‹Nr.›</a:t>
            </a:fld>
            <a:endParaRPr lang="de-DE"/>
          </a:p>
        </p:txBody>
      </p:sp>
      <p:sp>
        <p:nvSpPr>
          <p:cNvPr id="9" name="Titelplatzhalter 1"/>
          <p:cNvSpPr>
            <a:spLocks noGrp="1"/>
          </p:cNvSpPr>
          <p:nvPr>
            <p:ph type="title"/>
          </p:nvPr>
        </p:nvSpPr>
        <p:spPr bwMode="auto">
          <a:xfrm>
            <a:off x="0" y="1851670"/>
            <a:ext cx="9144000" cy="99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de-DE" dirty="0"/>
              <a:t>Power plant optimization</a:t>
            </a:r>
            <a:endParaRPr lang="de-DE" altLang="de-DE" dirty="0"/>
          </a:p>
        </p:txBody>
      </p:sp>
      <p:sp>
        <p:nvSpPr>
          <p:cNvPr id="10" name="Textplatzhalter 2"/>
          <p:cNvSpPr>
            <a:spLocks noGrp="1"/>
          </p:cNvSpPr>
          <p:nvPr>
            <p:ph type="body" idx="1"/>
          </p:nvPr>
        </p:nvSpPr>
        <p:spPr bwMode="auto">
          <a:xfrm>
            <a:off x="-1" y="3147813"/>
            <a:ext cx="9144001" cy="144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a:endParaRPr lang="de-DE" sz="1600" dirty="0">
              <a:solidFill>
                <a:schemeClr val="tx1">
                  <a:lumMod val="50000"/>
                  <a:lumOff val="50000"/>
                </a:schemeClr>
              </a:solidFill>
            </a:endParaRPr>
          </a:p>
          <a:p>
            <a:pPr algn="ctr"/>
            <a:r>
              <a:rPr lang="de-DE" sz="1600" dirty="0" err="1">
                <a:solidFill>
                  <a:schemeClr val="tx1">
                    <a:lumMod val="50000"/>
                    <a:lumOff val="50000"/>
                  </a:schemeClr>
                </a:solidFill>
              </a:rPr>
              <a:t>since</a:t>
            </a:r>
            <a:r>
              <a:rPr lang="de-DE" sz="1600" dirty="0">
                <a:solidFill>
                  <a:schemeClr val="tx1">
                    <a:lumMod val="50000"/>
                    <a:lumOff val="50000"/>
                  </a:schemeClr>
                </a:solidFill>
              </a:rPr>
              <a:t> 1969</a:t>
            </a:r>
            <a:endParaRPr lang="de-DE" altLang="de-DE" sz="1600" dirty="0">
              <a:latin typeface="Colaborate-Regular" pitchFamily="50"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3000" kern="1200">
          <a:solidFill>
            <a:srgbClr val="558ED5"/>
          </a:solidFill>
          <a:latin typeface="Verdana" panose="020B0604030504040204" pitchFamily="34" charset="0"/>
          <a:ea typeface="Verdana" panose="020B0604030504040204" pitchFamily="34" charset="0"/>
          <a:cs typeface="Verdana" panose="020B0604030504040204" pitchFamily="34" charset="0"/>
        </a:defRPr>
      </a:lvl1pPr>
      <a:lvl2pPr algn="l" rtl="0" fontAlgn="base">
        <a:spcBef>
          <a:spcPct val="0"/>
        </a:spcBef>
        <a:spcAft>
          <a:spcPct val="0"/>
        </a:spcAft>
        <a:defRPr sz="3600">
          <a:solidFill>
            <a:srgbClr val="558ED5"/>
          </a:solidFill>
          <a:latin typeface="Colaborate-Thin" pitchFamily="50" charset="0"/>
        </a:defRPr>
      </a:lvl2pPr>
      <a:lvl3pPr algn="l" rtl="0" fontAlgn="base">
        <a:spcBef>
          <a:spcPct val="0"/>
        </a:spcBef>
        <a:spcAft>
          <a:spcPct val="0"/>
        </a:spcAft>
        <a:defRPr sz="3600">
          <a:solidFill>
            <a:srgbClr val="558ED5"/>
          </a:solidFill>
          <a:latin typeface="Colaborate-Thin" pitchFamily="50" charset="0"/>
        </a:defRPr>
      </a:lvl3pPr>
      <a:lvl4pPr algn="l" rtl="0" fontAlgn="base">
        <a:spcBef>
          <a:spcPct val="0"/>
        </a:spcBef>
        <a:spcAft>
          <a:spcPct val="0"/>
        </a:spcAft>
        <a:defRPr sz="3600">
          <a:solidFill>
            <a:srgbClr val="558ED5"/>
          </a:solidFill>
          <a:latin typeface="Colaborate-Thin" pitchFamily="50" charset="0"/>
        </a:defRPr>
      </a:lvl4pPr>
      <a:lvl5pPr algn="l" rtl="0" fontAlgn="base">
        <a:spcBef>
          <a:spcPct val="0"/>
        </a:spcBef>
        <a:spcAft>
          <a:spcPct val="0"/>
        </a:spcAft>
        <a:defRPr sz="3600">
          <a:solidFill>
            <a:srgbClr val="558ED5"/>
          </a:solidFill>
          <a:latin typeface="Colaborate-Thin" pitchFamily="50" charset="0"/>
        </a:defRPr>
      </a:lvl5pPr>
      <a:lvl6pPr marL="457200" algn="l" rtl="0" fontAlgn="base">
        <a:spcBef>
          <a:spcPct val="0"/>
        </a:spcBef>
        <a:spcAft>
          <a:spcPct val="0"/>
        </a:spcAft>
        <a:defRPr sz="3600">
          <a:solidFill>
            <a:srgbClr val="558ED5"/>
          </a:solidFill>
          <a:latin typeface="Colaborate-Thin" pitchFamily="50" charset="0"/>
        </a:defRPr>
      </a:lvl6pPr>
      <a:lvl7pPr marL="914400" algn="l" rtl="0" fontAlgn="base">
        <a:spcBef>
          <a:spcPct val="0"/>
        </a:spcBef>
        <a:spcAft>
          <a:spcPct val="0"/>
        </a:spcAft>
        <a:defRPr sz="3600">
          <a:solidFill>
            <a:srgbClr val="558ED5"/>
          </a:solidFill>
          <a:latin typeface="Colaborate-Thin" pitchFamily="50" charset="0"/>
        </a:defRPr>
      </a:lvl7pPr>
      <a:lvl8pPr marL="1371600" algn="l" rtl="0" fontAlgn="base">
        <a:spcBef>
          <a:spcPct val="0"/>
        </a:spcBef>
        <a:spcAft>
          <a:spcPct val="0"/>
        </a:spcAft>
        <a:defRPr sz="3600">
          <a:solidFill>
            <a:srgbClr val="558ED5"/>
          </a:solidFill>
          <a:latin typeface="Colaborate-Thin" pitchFamily="50" charset="0"/>
        </a:defRPr>
      </a:lvl8pPr>
      <a:lvl9pPr marL="1828800" algn="l" rtl="0" fontAlgn="base">
        <a:spcBef>
          <a:spcPct val="0"/>
        </a:spcBef>
        <a:spcAft>
          <a:spcPct val="0"/>
        </a:spcAft>
        <a:defRPr sz="3600">
          <a:solidFill>
            <a:srgbClr val="558ED5"/>
          </a:solidFill>
          <a:latin typeface="Colaborate-Thin" pitchFamily="50" charset="0"/>
        </a:defRPr>
      </a:lvl9pPr>
    </p:titleStyle>
    <p:bodyStyle>
      <a:lvl1pPr marL="0" indent="0" algn="ctr" rtl="0" fontAlgn="base">
        <a:spcBef>
          <a:spcPct val="20000"/>
        </a:spcBef>
        <a:spcAft>
          <a:spcPct val="0"/>
        </a:spcAft>
        <a:buFontTx/>
        <a:buNone/>
        <a:defRPr sz="1600" kern="1200">
          <a:solidFill>
            <a:schemeClr val="bg1">
              <a:lumMod val="65000"/>
            </a:schemeClr>
          </a:solidFill>
          <a:latin typeface="Colaborate-Thin" pitchFamily="50" charset="0"/>
          <a:ea typeface="+mn-ea"/>
          <a:cs typeface="+mn-cs"/>
        </a:defRPr>
      </a:lvl1pPr>
      <a:lvl2pPr marL="457200" indent="0" algn="ctr" rtl="0" fontAlgn="base">
        <a:spcBef>
          <a:spcPct val="20000"/>
        </a:spcBef>
        <a:spcAft>
          <a:spcPct val="0"/>
        </a:spcAft>
        <a:buFontTx/>
        <a:buNone/>
        <a:defRPr sz="1600" kern="1200">
          <a:solidFill>
            <a:schemeClr val="bg1">
              <a:lumMod val="65000"/>
            </a:schemeClr>
          </a:solidFill>
          <a:latin typeface="Colaborate-Thin" pitchFamily="50" charset="0"/>
          <a:ea typeface="+mn-ea"/>
          <a:cs typeface="+mn-cs"/>
        </a:defRPr>
      </a:lvl2pPr>
      <a:lvl3pPr marL="914400" indent="0" algn="ctr" rtl="0" fontAlgn="base">
        <a:spcBef>
          <a:spcPct val="20000"/>
        </a:spcBef>
        <a:spcAft>
          <a:spcPct val="0"/>
        </a:spcAft>
        <a:buFontTx/>
        <a:buNone/>
        <a:defRPr sz="1600" kern="1200">
          <a:solidFill>
            <a:schemeClr val="bg1">
              <a:lumMod val="65000"/>
            </a:schemeClr>
          </a:solidFill>
          <a:latin typeface="Colaborate-Thin" pitchFamily="50" charset="0"/>
          <a:ea typeface="+mn-ea"/>
          <a:cs typeface="+mn-cs"/>
        </a:defRPr>
      </a:lvl3pPr>
      <a:lvl4pPr marL="1371600" indent="0" algn="ctr" rtl="0" fontAlgn="base">
        <a:spcBef>
          <a:spcPct val="20000"/>
        </a:spcBef>
        <a:spcAft>
          <a:spcPct val="0"/>
        </a:spcAft>
        <a:buFontTx/>
        <a:buNone/>
        <a:defRPr sz="1600" kern="1200">
          <a:solidFill>
            <a:schemeClr val="bg1">
              <a:lumMod val="65000"/>
            </a:schemeClr>
          </a:solidFill>
          <a:latin typeface="Colaborate-Thin" pitchFamily="50" charset="0"/>
          <a:ea typeface="+mn-ea"/>
          <a:cs typeface="+mn-cs"/>
        </a:defRPr>
      </a:lvl4pPr>
      <a:lvl5pPr marL="1828800" indent="0" algn="ctr" rtl="0" fontAlgn="base">
        <a:spcBef>
          <a:spcPct val="20000"/>
        </a:spcBef>
        <a:spcAft>
          <a:spcPct val="0"/>
        </a:spcAft>
        <a:buFontTx/>
        <a:buNone/>
        <a:defRPr sz="1600" kern="1200">
          <a:solidFill>
            <a:schemeClr val="bg1">
              <a:lumMod val="65000"/>
            </a:schemeClr>
          </a:solidFill>
          <a:latin typeface="Colaborate-Thin" pitchFamily="50"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png"/><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slides/_rels/slide3.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emf"/><Relationship Id="rId10" Type="http://schemas.microsoft.com/office/2007/relationships/hdphoto" Target="../media/hdphoto1.wdp"/><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4.emf"/></Relationships>
</file>

<file path=ppt/slides/_rels/slide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1.emf"/></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9.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39.jpeg"/><Relationship Id="rId7" Type="http://schemas.openxmlformats.org/officeDocument/2006/relationships/image" Target="../media/image43.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2.emf"/><Relationship Id="rId5" Type="http://schemas.openxmlformats.org/officeDocument/2006/relationships/image" Target="../media/image41.emf"/><Relationship Id="rId10" Type="http://schemas.openxmlformats.org/officeDocument/2006/relationships/image" Target="../media/image46.emf"/><Relationship Id="rId4" Type="http://schemas.openxmlformats.org/officeDocument/2006/relationships/image" Target="../media/image40.jpeg"/><Relationship Id="rId9" Type="http://schemas.openxmlformats.org/officeDocument/2006/relationships/image" Target="../media/image45.emf"/></Relationships>
</file>

<file path=ppt/slides/_rels/slide1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8.emf"/><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2.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png"/><Relationship Id="rId3" Type="http://schemas.openxmlformats.org/officeDocument/2006/relationships/image" Target="../media/image53.png"/><Relationship Id="rId7" Type="http://schemas.openxmlformats.org/officeDocument/2006/relationships/image" Target="../media/image56.jpeg"/><Relationship Id="rId12"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jpeg"/><Relationship Id="rId5" Type="http://schemas.openxmlformats.org/officeDocument/2006/relationships/image" Target="../media/image54.png"/><Relationship Id="rId15" Type="http://schemas.openxmlformats.org/officeDocument/2006/relationships/image" Target="../media/image21.emf"/><Relationship Id="rId10" Type="http://schemas.openxmlformats.org/officeDocument/2006/relationships/image" Target="../media/image59.jpeg"/><Relationship Id="rId4" Type="http://schemas.microsoft.com/office/2007/relationships/hdphoto" Target="../media/hdphoto2.wdp"/><Relationship Id="rId9" Type="http://schemas.openxmlformats.org/officeDocument/2006/relationships/image" Target="../media/image58.jpeg"/><Relationship Id="rId14"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t="11881" b="18426"/>
          <a:stretch/>
        </p:blipFill>
        <p:spPr>
          <a:xfrm>
            <a:off x="0" y="915566"/>
            <a:ext cx="9144000" cy="4248472"/>
          </a:xfrm>
          <a:prstGeom prst="rect">
            <a:avLst/>
          </a:prstGeom>
        </p:spPr>
      </p:pic>
      <p:sp>
        <p:nvSpPr>
          <p:cNvPr id="2" name="Titel 1"/>
          <p:cNvSpPr>
            <a:spLocks noGrp="1"/>
          </p:cNvSpPr>
          <p:nvPr>
            <p:ph type="title"/>
          </p:nvPr>
        </p:nvSpPr>
        <p:spPr/>
        <p:txBody>
          <a:bodyPr/>
          <a:lstStyle/>
          <a:p>
            <a:r>
              <a:rPr lang="en-US" cap="all" dirty="0">
                <a:solidFill>
                  <a:srgbClr val="FFC000"/>
                </a:solidFill>
              </a:rPr>
              <a:t>Flue Gas Conditioning</a:t>
            </a:r>
            <a:br>
              <a:rPr lang="en-US" dirty="0"/>
            </a:br>
            <a:r>
              <a:rPr lang="en-US" sz="1000" dirty="0">
                <a:solidFill>
                  <a:schemeClr val="tx1">
                    <a:lumMod val="50000"/>
                    <a:lumOff val="50000"/>
                  </a:schemeClr>
                </a:solidFill>
              </a:rPr>
              <a:t>  for coal fired boilers</a:t>
            </a:r>
            <a:endParaRPr lang="de-DE" sz="1000" cap="all" dirty="0"/>
          </a:p>
        </p:txBody>
      </p:sp>
      <p:sp>
        <p:nvSpPr>
          <p:cNvPr id="10333" name="Rechteck 10332"/>
          <p:cNvSpPr/>
          <p:nvPr/>
        </p:nvSpPr>
        <p:spPr>
          <a:xfrm>
            <a:off x="6400801" y="2219569"/>
            <a:ext cx="2059632" cy="16271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pic>
        <p:nvPicPr>
          <p:cNvPr id="3076" name="Picture 4" descr="P:\0 Organisation Pentol\0-5 Marketing\Druck Unterlagen\Broschüren\Flue Gas Conditioning\bcp\gypsum3.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084168" y="2333690"/>
            <a:ext cx="2761244" cy="173219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P:\0 Organisation Pentol\0-5 Marketing\Druck Unterlagen\Broschüren\Flue Gas Conditioning\FGC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3975" y="2228650"/>
            <a:ext cx="2107401" cy="1618085"/>
          </a:xfrm>
          <a:prstGeom prst="rect">
            <a:avLst/>
          </a:prstGeom>
          <a:noFill/>
          <a:extLst>
            <a:ext uri="{909E8E84-426E-40DD-AFC4-6F175D3DCCD1}">
              <a14:hiddenFill xmlns:a14="http://schemas.microsoft.com/office/drawing/2010/main">
                <a:solidFill>
                  <a:srgbClr val="FFFFFF"/>
                </a:solidFill>
              </a14:hiddenFill>
            </a:ext>
          </a:extLst>
        </p:spPr>
      </p:pic>
      <p:sp>
        <p:nvSpPr>
          <p:cNvPr id="104" name="Abgerundetes Rechteck 103"/>
          <p:cNvSpPr/>
          <p:nvPr/>
        </p:nvSpPr>
        <p:spPr>
          <a:xfrm>
            <a:off x="4145727" y="3716092"/>
            <a:ext cx="1512168" cy="360040"/>
          </a:xfrm>
          <a:prstGeom prst="roundRect">
            <a:avLst>
              <a:gd name="adj" fmla="val 3148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Verdana" panose="020B0604030504040204" pitchFamily="34" charset="0"/>
                <a:ea typeface="Verdana" panose="020B0604030504040204" pitchFamily="34" charset="0"/>
                <a:cs typeface="Verdana" panose="020B0604030504040204" pitchFamily="34" charset="0"/>
              </a:rPr>
              <a:t># ESP Efficiency</a:t>
            </a:r>
          </a:p>
        </p:txBody>
      </p:sp>
      <p:sp>
        <p:nvSpPr>
          <p:cNvPr id="105" name="Abgerundetes Rechteck 104"/>
          <p:cNvSpPr/>
          <p:nvPr/>
        </p:nvSpPr>
        <p:spPr>
          <a:xfrm>
            <a:off x="6578089" y="3717040"/>
            <a:ext cx="1650610" cy="360040"/>
          </a:xfrm>
          <a:prstGeom prst="roundRect">
            <a:avLst>
              <a:gd name="adj" fmla="val 31482"/>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Verdana" panose="020B0604030504040204" pitchFamily="34" charset="0"/>
                <a:ea typeface="Verdana" panose="020B0604030504040204" pitchFamily="34" charset="0"/>
                <a:cs typeface="Verdana" panose="020B0604030504040204" pitchFamily="34" charset="0"/>
              </a:rPr>
              <a:t># White </a:t>
            </a:r>
            <a:r>
              <a:rPr lang="de-DE" sz="1200" dirty="0" err="1">
                <a:solidFill>
                  <a:schemeClr val="bg1"/>
                </a:solidFill>
                <a:latin typeface="Verdana" panose="020B0604030504040204" pitchFamily="34" charset="0"/>
                <a:ea typeface="Verdana" panose="020B0604030504040204" pitchFamily="34" charset="0"/>
                <a:cs typeface="Verdana" panose="020B0604030504040204" pitchFamily="34" charset="0"/>
              </a:rPr>
              <a:t>Gypsum</a:t>
            </a:r>
            <a:endParaRPr lang="de-DE"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01" name="Picture 3" descr="P:\0 Organisation Pentol\0-5 Marketing\Fotografie - Film - Illustration\Products\2017-02-06 FGC Condition unit SO3\IMG_0693.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780" r="11119"/>
          <a:stretch/>
        </p:blipFill>
        <p:spPr bwMode="auto">
          <a:xfrm>
            <a:off x="177313" y="1369190"/>
            <a:ext cx="3499350" cy="3327923"/>
          </a:xfrm>
          <a:prstGeom prst="rect">
            <a:avLst/>
          </a:prstGeom>
          <a:noFill/>
          <a:extLst>
            <a:ext uri="{909E8E84-426E-40DD-AFC4-6F175D3DCCD1}">
              <a14:hiddenFill xmlns:a14="http://schemas.microsoft.com/office/drawing/2010/main">
                <a:solidFill>
                  <a:srgbClr val="FFFFFF"/>
                </a:solidFill>
              </a14:hiddenFill>
            </a:ext>
          </a:extLst>
        </p:spPr>
      </p:pic>
      <p:sp>
        <p:nvSpPr>
          <p:cNvPr id="13" name="Chevron 12"/>
          <p:cNvSpPr/>
          <p:nvPr/>
        </p:nvSpPr>
        <p:spPr>
          <a:xfrm>
            <a:off x="7308304" y="2352603"/>
            <a:ext cx="288032" cy="1362141"/>
          </a:xfrm>
          <a:prstGeom prst="chevron">
            <a:avLst>
              <a:gd name="adj" fmla="val 29676"/>
            </a:avLst>
          </a:prstGeom>
          <a:solidFill>
            <a:srgbClr val="8EA7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bg1"/>
              </a:solidFill>
              <a:latin typeface="Colaborate-Thin" pitchFamily="50" charset="0"/>
            </a:endParaRPr>
          </a:p>
        </p:txBody>
      </p:sp>
    </p:spTree>
    <p:extLst>
      <p:ext uri="{BB962C8B-B14F-4D97-AF65-F5344CB8AC3E}">
        <p14:creationId xmlns:p14="http://schemas.microsoft.com/office/powerpoint/2010/main" val="12530787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eck 30">
            <a:extLst>
              <a:ext uri="{FF2B5EF4-FFF2-40B4-BE49-F238E27FC236}">
                <a16:creationId xmlns:a16="http://schemas.microsoft.com/office/drawing/2014/main" id="{B7453E70-5C5F-42F2-ABEE-44EA149FD8F4}"/>
              </a:ext>
            </a:extLst>
          </p:cNvPr>
          <p:cNvSpPr/>
          <p:nvPr/>
        </p:nvSpPr>
        <p:spPr>
          <a:xfrm>
            <a:off x="52157" y="1113134"/>
            <a:ext cx="1509229" cy="977060"/>
          </a:xfrm>
          <a:prstGeom prst="rect">
            <a:avLst/>
          </a:pr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pic>
        <p:nvPicPr>
          <p:cNvPr id="35" name="Grafik 34"/>
          <p:cNvPicPr>
            <a:picLocks noChangeAspect="1"/>
          </p:cNvPicPr>
          <p:nvPr/>
        </p:nvPicPr>
        <p:blipFill>
          <a:blip r:embed="rId3"/>
          <a:stretch>
            <a:fillRect/>
          </a:stretch>
        </p:blipFill>
        <p:spPr>
          <a:xfrm>
            <a:off x="2532154" y="1851670"/>
            <a:ext cx="6639018" cy="3097139"/>
          </a:xfrm>
          <a:prstGeom prst="rect">
            <a:avLst/>
          </a:prstGeom>
        </p:spPr>
      </p:pic>
      <p:sp>
        <p:nvSpPr>
          <p:cNvPr id="2" name="Titel 1"/>
          <p:cNvSpPr>
            <a:spLocks noGrp="1"/>
          </p:cNvSpPr>
          <p:nvPr>
            <p:ph type="title"/>
          </p:nvPr>
        </p:nvSpPr>
        <p:spPr>
          <a:xfrm>
            <a:off x="1907703" y="206375"/>
            <a:ext cx="7056909" cy="857250"/>
          </a:xfrm>
        </p:spPr>
        <p:txBody>
          <a:bodyPr/>
          <a:lstStyle/>
          <a:p>
            <a:r>
              <a:rPr lang="en-US" cap="all" dirty="0">
                <a:solidFill>
                  <a:srgbClr val="FFC000"/>
                </a:solidFill>
              </a:rPr>
              <a:t>Who we are</a:t>
            </a:r>
            <a:br>
              <a:rPr lang="en-US" dirty="0">
                <a:solidFill>
                  <a:schemeClr val="tx1"/>
                </a:solidFill>
              </a:rPr>
            </a:br>
            <a:r>
              <a:rPr lang="en-US" sz="1000" dirty="0">
                <a:solidFill>
                  <a:schemeClr val="bg1">
                    <a:lumMod val="65000"/>
                  </a:schemeClr>
                </a:solidFill>
              </a:rPr>
              <a:t>                       Additives &amp; technology for power plant optimization</a:t>
            </a:r>
            <a:endParaRPr lang="en-US" dirty="0">
              <a:solidFill>
                <a:schemeClr val="bg1">
                  <a:lumMod val="65000"/>
                </a:schemeClr>
              </a:solidFill>
            </a:endParaRPr>
          </a:p>
        </p:txBody>
      </p:sp>
      <p:pic>
        <p:nvPicPr>
          <p:cNvPr id="9" name="Grafik 8"/>
          <p:cNvPicPr>
            <a:picLocks noChangeAspect="1"/>
          </p:cNvPicPr>
          <p:nvPr/>
        </p:nvPicPr>
        <p:blipFill>
          <a:blip r:embed="rId4"/>
          <a:stretch>
            <a:fillRect/>
          </a:stretch>
        </p:blipFill>
        <p:spPr>
          <a:xfrm>
            <a:off x="323528" y="220437"/>
            <a:ext cx="1008112" cy="574874"/>
          </a:xfrm>
          <a:prstGeom prst="rect">
            <a:avLst/>
          </a:prstGeom>
        </p:spPr>
      </p:pic>
      <p:sp>
        <p:nvSpPr>
          <p:cNvPr id="7" name="Inhaltsplatzhalter 2"/>
          <p:cNvSpPr txBox="1">
            <a:spLocks/>
          </p:cNvSpPr>
          <p:nvPr/>
        </p:nvSpPr>
        <p:spPr bwMode="auto">
          <a:xfrm>
            <a:off x="212986" y="4779887"/>
            <a:ext cx="2627784" cy="432048"/>
          </a:xfrm>
          <a:prstGeom prst="rect">
            <a:avLst/>
          </a:prstGeom>
          <a:noFill/>
          <a:ln>
            <a:noFill/>
          </a:ln>
        </p:spPr>
        <p:txBody>
          <a:bodyPr vert="horz" wrap="square" lIns="0" tIns="0" rIns="0" bIns="0" numCol="1" anchor="t" anchorCtr="0" compatLnSpc="1">
            <a:prstTxWarp prst="textNoShape">
              <a:avLst/>
            </a:prstTxWarp>
            <a:noAutofit/>
          </a:bodyPr>
          <a:lstStyle>
            <a:lvl1pPr marL="0" indent="0" algn="ctr" rtl="0" fontAlgn="base">
              <a:spcBef>
                <a:spcPct val="20000"/>
              </a:spcBef>
              <a:spcAft>
                <a:spcPct val="0"/>
              </a:spcAft>
              <a:buFontTx/>
              <a:buNone/>
              <a:defRPr sz="20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sz="1200" baseline="30000" dirty="0">
                <a:solidFill>
                  <a:schemeClr val="accent1">
                    <a:lumMod val="75000"/>
                  </a:schemeClr>
                </a:solidFill>
              </a:rPr>
              <a:t>Olivier Blauenstein, CEO</a:t>
            </a:r>
          </a:p>
          <a:p>
            <a:pPr algn="l"/>
            <a:r>
              <a:rPr lang="en-US" sz="1200" baseline="30000" dirty="0">
                <a:solidFill>
                  <a:schemeClr val="accent1">
                    <a:lumMod val="75000"/>
                  </a:schemeClr>
                </a:solidFill>
              </a:rPr>
              <a:t>Eric Blauenstein, Founder &amp; President</a:t>
            </a:r>
          </a:p>
        </p:txBody>
      </p:sp>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b="10959"/>
          <a:stretch/>
        </p:blipFill>
        <p:spPr>
          <a:xfrm>
            <a:off x="55983" y="3003553"/>
            <a:ext cx="3131456" cy="1848342"/>
          </a:xfrm>
          <a:prstGeom prst="rect">
            <a:avLst/>
          </a:prstGeom>
        </p:spPr>
      </p:pic>
      <p:grpSp>
        <p:nvGrpSpPr>
          <p:cNvPr id="14" name="Gruppieren 13"/>
          <p:cNvGrpSpPr/>
          <p:nvPr/>
        </p:nvGrpSpPr>
        <p:grpSpPr>
          <a:xfrm>
            <a:off x="3815165" y="2319240"/>
            <a:ext cx="2832473" cy="1246872"/>
            <a:chOff x="3815165" y="2319240"/>
            <a:chExt cx="2832473" cy="1246872"/>
          </a:xfrm>
        </p:grpSpPr>
        <p:pic>
          <p:nvPicPr>
            <p:cNvPr id="13" name="Grafik 12"/>
            <p:cNvPicPr>
              <a:picLocks noChangeAspect="1"/>
            </p:cNvPicPr>
            <p:nvPr/>
          </p:nvPicPr>
          <p:blipFill>
            <a:blip r:embed="rId6"/>
            <a:stretch>
              <a:fillRect/>
            </a:stretch>
          </p:blipFill>
          <p:spPr>
            <a:xfrm>
              <a:off x="6242065" y="2336158"/>
              <a:ext cx="405573" cy="523548"/>
            </a:xfrm>
            <a:prstGeom prst="rect">
              <a:avLst/>
            </a:prstGeom>
          </p:spPr>
        </p:pic>
        <p:pic>
          <p:nvPicPr>
            <p:cNvPr id="16" name="Grafik 15"/>
            <p:cNvPicPr>
              <a:picLocks noChangeAspect="1"/>
            </p:cNvPicPr>
            <p:nvPr/>
          </p:nvPicPr>
          <p:blipFill>
            <a:blip r:embed="rId7"/>
            <a:stretch>
              <a:fillRect/>
            </a:stretch>
          </p:blipFill>
          <p:spPr>
            <a:xfrm>
              <a:off x="5304427" y="2319240"/>
              <a:ext cx="348274" cy="464567"/>
            </a:xfrm>
            <a:prstGeom prst="rect">
              <a:avLst/>
            </a:prstGeom>
          </p:spPr>
        </p:pic>
        <p:pic>
          <p:nvPicPr>
            <p:cNvPr id="17" name="Grafik 16"/>
            <p:cNvPicPr>
              <a:picLocks noChangeAspect="1"/>
            </p:cNvPicPr>
            <p:nvPr/>
          </p:nvPicPr>
          <p:blipFill>
            <a:blip r:embed="rId8"/>
            <a:stretch>
              <a:fillRect/>
            </a:stretch>
          </p:blipFill>
          <p:spPr>
            <a:xfrm>
              <a:off x="3815165" y="3039945"/>
              <a:ext cx="411188" cy="526167"/>
            </a:xfrm>
            <a:prstGeom prst="rect">
              <a:avLst/>
            </a:prstGeom>
          </p:spPr>
        </p:pic>
        <p:pic>
          <p:nvPicPr>
            <p:cNvPr id="18" name="Grafik 17"/>
            <p:cNvPicPr>
              <a:picLocks noChangeAspect="1"/>
            </p:cNvPicPr>
            <p:nvPr/>
          </p:nvPicPr>
          <p:blipFill>
            <a:blip r:embed="rId9"/>
            <a:stretch>
              <a:fillRect/>
            </a:stretch>
          </p:blipFill>
          <p:spPr>
            <a:xfrm>
              <a:off x="5648490" y="2631418"/>
              <a:ext cx="277313" cy="363533"/>
            </a:xfrm>
            <a:prstGeom prst="rect">
              <a:avLst/>
            </a:prstGeom>
          </p:spPr>
        </p:pic>
        <p:pic>
          <p:nvPicPr>
            <p:cNvPr id="19" name="Grafik 18"/>
            <p:cNvPicPr>
              <a:picLocks noChangeAspect="1"/>
            </p:cNvPicPr>
            <p:nvPr/>
          </p:nvPicPr>
          <p:blipFill>
            <a:blip r:embed="rId10"/>
            <a:stretch>
              <a:fillRect/>
            </a:stretch>
          </p:blipFill>
          <p:spPr>
            <a:xfrm>
              <a:off x="4019845" y="2454138"/>
              <a:ext cx="312509" cy="406439"/>
            </a:xfrm>
            <a:prstGeom prst="rect">
              <a:avLst/>
            </a:prstGeom>
          </p:spPr>
        </p:pic>
      </p:grpSp>
      <p:grpSp>
        <p:nvGrpSpPr>
          <p:cNvPr id="5" name="Gruppieren 4"/>
          <p:cNvGrpSpPr/>
          <p:nvPr/>
        </p:nvGrpSpPr>
        <p:grpSpPr>
          <a:xfrm>
            <a:off x="55983" y="1308449"/>
            <a:ext cx="9088017" cy="183181"/>
            <a:chOff x="55983" y="1308449"/>
            <a:chExt cx="9088017" cy="183181"/>
          </a:xfrm>
        </p:grpSpPr>
        <p:sp>
          <p:nvSpPr>
            <p:cNvPr id="23" name="Rechteck 22"/>
            <p:cNvSpPr/>
            <p:nvPr/>
          </p:nvSpPr>
          <p:spPr>
            <a:xfrm>
              <a:off x="55983" y="1308449"/>
              <a:ext cx="1509229" cy="18318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Fields </a:t>
              </a:r>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of</a:t>
              </a:r>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activity</a:t>
              </a:r>
              <a:endParaRPr lang="en-US" sz="900" b="1" dirty="0" err="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0" name="Inhaltsplatzhalter 2"/>
            <p:cNvSpPr txBox="1">
              <a:spLocks/>
            </p:cNvSpPr>
            <p:nvPr/>
          </p:nvSpPr>
          <p:spPr bwMode="auto">
            <a:xfrm>
              <a:off x="1692946" y="1308449"/>
              <a:ext cx="7451054" cy="18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fontAlgn="base">
                <a:spcBef>
                  <a:spcPct val="20000"/>
                </a:spcBef>
                <a:spcAft>
                  <a:spcPct val="0"/>
                </a:spcAft>
                <a:buFontTx/>
                <a:buNone/>
                <a:defRPr sz="20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spcAft>
                  <a:spcPts val="250"/>
                </a:spcAft>
              </a:pPr>
              <a:r>
                <a:rPr lang="en-US" sz="900" u="sng" dirty="0">
                  <a:solidFill>
                    <a:schemeClr val="tx1">
                      <a:lumMod val="65000"/>
                      <a:lumOff val="35000"/>
                    </a:schemeClr>
                  </a:solidFill>
                </a:rPr>
                <a:t>Heavy fuel oil </a:t>
              </a:r>
              <a:r>
                <a:rPr lang="en-US" sz="900" dirty="0">
                  <a:solidFill>
                    <a:schemeClr val="tx1">
                      <a:lumMod val="65000"/>
                      <a:lumOff val="35000"/>
                    </a:schemeClr>
                  </a:solidFill>
                </a:rPr>
                <a:t>fired power plants, … </a:t>
              </a:r>
              <a:r>
                <a:rPr lang="en-US" sz="900" u="sng" dirty="0">
                  <a:solidFill>
                    <a:schemeClr val="tx1">
                      <a:lumMod val="65000"/>
                      <a:lumOff val="35000"/>
                    </a:schemeClr>
                  </a:solidFill>
                </a:rPr>
                <a:t>Coal</a:t>
              </a:r>
              <a:r>
                <a:rPr lang="en-US" sz="900" dirty="0">
                  <a:solidFill>
                    <a:schemeClr val="tx1">
                      <a:lumMod val="65000"/>
                      <a:lumOff val="35000"/>
                    </a:schemeClr>
                  </a:solidFill>
                </a:rPr>
                <a:t> fired power stations, … </a:t>
              </a:r>
              <a:r>
                <a:rPr lang="en-US" sz="900" u="sng" dirty="0">
                  <a:solidFill>
                    <a:schemeClr val="tx1">
                      <a:lumMod val="65000"/>
                      <a:lumOff val="35000"/>
                    </a:schemeClr>
                  </a:solidFill>
                </a:rPr>
                <a:t>Diesel</a:t>
              </a:r>
              <a:r>
                <a:rPr lang="en-US" sz="900" dirty="0">
                  <a:solidFill>
                    <a:schemeClr val="tx1">
                      <a:lumMod val="65000"/>
                      <a:lumOff val="35000"/>
                    </a:schemeClr>
                  </a:solidFill>
                </a:rPr>
                <a:t> engines, … </a:t>
              </a:r>
              <a:r>
                <a:rPr lang="en-US" sz="900" u="sng" dirty="0">
                  <a:solidFill>
                    <a:schemeClr val="tx1">
                      <a:lumMod val="65000"/>
                      <a:lumOff val="35000"/>
                    </a:schemeClr>
                  </a:solidFill>
                </a:rPr>
                <a:t>Gas</a:t>
              </a:r>
              <a:r>
                <a:rPr lang="en-US" sz="900" dirty="0">
                  <a:solidFill>
                    <a:schemeClr val="tx1">
                      <a:lumMod val="65000"/>
                      <a:lumOff val="35000"/>
                    </a:schemeClr>
                  </a:solidFill>
                </a:rPr>
                <a:t> turbines,  … </a:t>
              </a:r>
              <a:r>
                <a:rPr lang="en-US" sz="900" u="sng" dirty="0">
                  <a:solidFill>
                    <a:schemeClr val="tx1">
                      <a:lumMod val="65000"/>
                      <a:lumOff val="35000"/>
                    </a:schemeClr>
                  </a:solidFill>
                </a:rPr>
                <a:t>Waste</a:t>
              </a:r>
              <a:r>
                <a:rPr lang="en-US" sz="900" dirty="0">
                  <a:solidFill>
                    <a:schemeClr val="tx1">
                      <a:lumMod val="65000"/>
                      <a:lumOff val="35000"/>
                    </a:schemeClr>
                  </a:solidFill>
                </a:rPr>
                <a:t> incinerators</a:t>
              </a:r>
            </a:p>
          </p:txBody>
        </p:sp>
      </p:grpSp>
      <p:grpSp>
        <p:nvGrpSpPr>
          <p:cNvPr id="8" name="Gruppieren 7"/>
          <p:cNvGrpSpPr/>
          <p:nvPr/>
        </p:nvGrpSpPr>
        <p:grpSpPr>
          <a:xfrm>
            <a:off x="55983" y="1515418"/>
            <a:ext cx="9088017" cy="193253"/>
            <a:chOff x="55983" y="1515418"/>
            <a:chExt cx="9088017" cy="193253"/>
          </a:xfrm>
        </p:grpSpPr>
        <p:sp>
          <p:nvSpPr>
            <p:cNvPr id="37" name="Rechteck 36"/>
            <p:cNvSpPr/>
            <p:nvPr/>
          </p:nvSpPr>
          <p:spPr>
            <a:xfrm>
              <a:off x="55983" y="1515418"/>
              <a:ext cx="1509229" cy="18318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Focused</a:t>
              </a:r>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 on</a:t>
              </a:r>
              <a:endParaRPr lang="en-US" sz="900" b="1" dirty="0" err="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1" name="Inhaltsplatzhalter 2"/>
            <p:cNvSpPr txBox="1">
              <a:spLocks/>
            </p:cNvSpPr>
            <p:nvPr/>
          </p:nvSpPr>
          <p:spPr bwMode="auto">
            <a:xfrm>
              <a:off x="1692946" y="1525490"/>
              <a:ext cx="7451054" cy="18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fontAlgn="base">
                <a:spcBef>
                  <a:spcPct val="20000"/>
                </a:spcBef>
                <a:spcAft>
                  <a:spcPct val="0"/>
                </a:spcAft>
                <a:buFontTx/>
                <a:buNone/>
                <a:defRPr sz="20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spcAft>
                  <a:spcPts val="250"/>
                </a:spcAft>
              </a:pPr>
              <a:r>
                <a:rPr lang="fr-CH" sz="900" dirty="0">
                  <a:solidFill>
                    <a:schemeClr val="tx1">
                      <a:lumMod val="65000"/>
                      <a:lumOff val="35000"/>
                    </a:schemeClr>
                  </a:solidFill>
                </a:rPr>
                <a:t>Emission </a:t>
              </a:r>
              <a:r>
                <a:rPr lang="fr-CH" sz="900" dirty="0" err="1">
                  <a:solidFill>
                    <a:schemeClr val="tx1">
                      <a:lumMod val="65000"/>
                      <a:lumOff val="35000"/>
                    </a:schemeClr>
                  </a:solidFill>
                </a:rPr>
                <a:t>problems</a:t>
              </a:r>
              <a:r>
                <a:rPr lang="fr-CH" sz="900" dirty="0">
                  <a:solidFill>
                    <a:schemeClr val="tx1">
                      <a:lumMod val="65000"/>
                      <a:lumOff val="35000"/>
                    </a:schemeClr>
                  </a:solidFill>
                </a:rPr>
                <a:t>,</a:t>
              </a:r>
              <a:r>
                <a:rPr lang="en-US" sz="900" dirty="0">
                  <a:solidFill>
                    <a:schemeClr val="tx1">
                      <a:lumMod val="65000"/>
                      <a:lumOff val="35000"/>
                    </a:schemeClr>
                  </a:solidFill>
                </a:rPr>
                <a:t> … </a:t>
              </a:r>
              <a:r>
                <a:rPr lang="fr-CH" sz="900" dirty="0">
                  <a:solidFill>
                    <a:schemeClr val="tx1">
                      <a:lumMod val="65000"/>
                      <a:lumOff val="35000"/>
                    </a:schemeClr>
                  </a:solidFill>
                </a:rPr>
                <a:t>Corrosion issues,</a:t>
              </a:r>
              <a:r>
                <a:rPr lang="en-US" sz="900" dirty="0">
                  <a:solidFill>
                    <a:schemeClr val="tx1">
                      <a:lumMod val="65000"/>
                      <a:lumOff val="35000"/>
                    </a:schemeClr>
                  </a:solidFill>
                </a:rPr>
                <a:t> … </a:t>
              </a:r>
              <a:r>
                <a:rPr lang="fr-CH" sz="900" dirty="0">
                  <a:solidFill>
                    <a:schemeClr val="tx1">
                      <a:lumMod val="65000"/>
                      <a:lumOff val="35000"/>
                    </a:schemeClr>
                  </a:solidFill>
                </a:rPr>
                <a:t>Inefficient </a:t>
              </a:r>
              <a:r>
                <a:rPr lang="fr-CH" sz="900" dirty="0" err="1">
                  <a:solidFill>
                    <a:schemeClr val="tx1">
                      <a:lumMod val="65000"/>
                      <a:lumOff val="35000"/>
                    </a:schemeClr>
                  </a:solidFill>
                </a:rPr>
                <a:t>heat-transfer</a:t>
              </a:r>
              <a:endParaRPr lang="fr-CH" sz="900" dirty="0">
                <a:solidFill>
                  <a:schemeClr val="tx1">
                    <a:lumMod val="65000"/>
                    <a:lumOff val="35000"/>
                  </a:schemeClr>
                </a:solidFill>
              </a:endParaRPr>
            </a:p>
          </p:txBody>
        </p:sp>
      </p:grpSp>
      <p:grpSp>
        <p:nvGrpSpPr>
          <p:cNvPr id="10" name="Gruppieren 9"/>
          <p:cNvGrpSpPr/>
          <p:nvPr/>
        </p:nvGrpSpPr>
        <p:grpSpPr>
          <a:xfrm>
            <a:off x="55983" y="1707654"/>
            <a:ext cx="9088017" cy="183181"/>
            <a:chOff x="55983" y="1707654"/>
            <a:chExt cx="9088017" cy="183181"/>
          </a:xfrm>
        </p:grpSpPr>
        <p:sp>
          <p:nvSpPr>
            <p:cNvPr id="25" name="Rechteck 24"/>
            <p:cNvSpPr/>
            <p:nvPr/>
          </p:nvSpPr>
          <p:spPr>
            <a:xfrm>
              <a:off x="55983" y="1707654"/>
              <a:ext cx="1509229" cy="18318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Working </a:t>
              </a:r>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principle</a:t>
              </a:r>
              <a:endParaRPr lang="en-US" sz="900" b="1" dirty="0" err="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4" name="Inhaltsplatzhalter 2"/>
            <p:cNvSpPr txBox="1">
              <a:spLocks/>
            </p:cNvSpPr>
            <p:nvPr/>
          </p:nvSpPr>
          <p:spPr bwMode="auto">
            <a:xfrm>
              <a:off x="1692946" y="1707654"/>
              <a:ext cx="7451054" cy="18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fontAlgn="base">
                <a:spcBef>
                  <a:spcPct val="20000"/>
                </a:spcBef>
                <a:spcAft>
                  <a:spcPct val="0"/>
                </a:spcAft>
                <a:buFontTx/>
                <a:buNone/>
                <a:defRPr sz="20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spcAft>
                  <a:spcPts val="250"/>
                </a:spcAft>
              </a:pPr>
              <a:r>
                <a:rPr lang="de-DE" sz="900" b="1" u="sng" dirty="0" err="1">
                  <a:solidFill>
                    <a:schemeClr val="tx1"/>
                  </a:solidFill>
                </a:rPr>
                <a:t>We</a:t>
              </a:r>
              <a:r>
                <a:rPr lang="de-DE" sz="900" b="1" u="sng" dirty="0">
                  <a:solidFill>
                    <a:schemeClr val="tx1"/>
                  </a:solidFill>
                </a:rPr>
                <a:t> </a:t>
              </a:r>
              <a:r>
                <a:rPr lang="de-DE" sz="900" b="1" u="sng" dirty="0" err="1">
                  <a:solidFill>
                    <a:schemeClr val="tx1"/>
                  </a:solidFill>
                </a:rPr>
                <a:t>work</a:t>
              </a:r>
              <a:r>
                <a:rPr lang="de-DE" sz="900" b="1" u="sng" dirty="0">
                  <a:solidFill>
                    <a:schemeClr val="tx1"/>
                  </a:solidFill>
                </a:rPr>
                <a:t> </a:t>
              </a:r>
              <a:r>
                <a:rPr lang="de-DE" sz="900" b="1" u="sng" dirty="0" err="1">
                  <a:solidFill>
                    <a:schemeClr val="tx1"/>
                  </a:solidFill>
                </a:rPr>
                <a:t>as</a:t>
              </a:r>
              <a:r>
                <a:rPr lang="de-DE" sz="900" b="1" u="sng" dirty="0">
                  <a:solidFill>
                    <a:schemeClr val="tx1"/>
                  </a:solidFill>
                </a:rPr>
                <a:t> </a:t>
              </a:r>
              <a:r>
                <a:rPr lang="de-DE" sz="900" b="1" u="sng" dirty="0" err="1">
                  <a:solidFill>
                    <a:schemeClr val="tx1"/>
                  </a:solidFill>
                </a:rPr>
                <a:t>partner</a:t>
              </a:r>
              <a:r>
                <a:rPr lang="de-DE" sz="900" b="1" u="sng" dirty="0">
                  <a:solidFill>
                    <a:schemeClr val="tx1"/>
                  </a:solidFill>
                </a:rPr>
                <a:t> </a:t>
              </a:r>
              <a:r>
                <a:rPr lang="de-DE" sz="900" b="1" u="sng" dirty="0" err="1">
                  <a:solidFill>
                    <a:schemeClr val="tx1"/>
                  </a:solidFill>
                </a:rPr>
                <a:t>of</a:t>
              </a:r>
              <a:r>
                <a:rPr lang="de-DE" sz="900" b="1" u="sng" dirty="0">
                  <a:solidFill>
                    <a:schemeClr val="tx1"/>
                  </a:solidFill>
                </a:rPr>
                <a:t> plant </a:t>
              </a:r>
              <a:r>
                <a:rPr lang="de-DE" sz="900" b="1" u="sng" dirty="0" err="1">
                  <a:solidFill>
                    <a:schemeClr val="tx1"/>
                  </a:solidFill>
                </a:rPr>
                <a:t>operators</a:t>
              </a:r>
              <a:r>
                <a:rPr lang="de-DE" sz="900" b="1" dirty="0">
                  <a:solidFill>
                    <a:schemeClr val="tx1"/>
                  </a:solidFill>
                </a:rPr>
                <a:t> </a:t>
              </a:r>
              <a:r>
                <a:rPr lang="de-DE" sz="900" dirty="0">
                  <a:solidFill>
                    <a:schemeClr val="tx1">
                      <a:lumMod val="65000"/>
                      <a:lumOff val="35000"/>
                    </a:schemeClr>
                  </a:solidFill>
                </a:rPr>
                <a:t>(not just a </a:t>
              </a:r>
              <a:r>
                <a:rPr lang="de-DE" sz="900" dirty="0" err="1">
                  <a:solidFill>
                    <a:schemeClr val="tx1">
                      <a:lumMod val="65000"/>
                      <a:lumOff val="35000"/>
                    </a:schemeClr>
                  </a:solidFill>
                </a:rPr>
                <a:t>supplier</a:t>
              </a:r>
              <a:r>
                <a:rPr lang="de-DE" sz="900" dirty="0">
                  <a:solidFill>
                    <a:schemeClr val="tx1">
                      <a:lumMod val="65000"/>
                      <a:lumOff val="35000"/>
                    </a:schemeClr>
                  </a:solidFill>
                </a:rPr>
                <a:t> </a:t>
              </a:r>
              <a:r>
                <a:rPr lang="de-DE" sz="900" dirty="0" err="1">
                  <a:solidFill>
                    <a:schemeClr val="tx1">
                      <a:lumMod val="65000"/>
                      <a:lumOff val="35000"/>
                    </a:schemeClr>
                  </a:solidFill>
                </a:rPr>
                <a:t>of</a:t>
              </a:r>
              <a:r>
                <a:rPr lang="de-DE" sz="900" dirty="0">
                  <a:solidFill>
                    <a:schemeClr val="tx1">
                      <a:lumMod val="65000"/>
                      <a:lumOff val="35000"/>
                    </a:schemeClr>
                  </a:solidFill>
                </a:rPr>
                <a:t> </a:t>
              </a:r>
              <a:r>
                <a:rPr lang="de-DE" sz="900" dirty="0" err="1">
                  <a:solidFill>
                    <a:schemeClr val="tx1">
                      <a:lumMod val="65000"/>
                      <a:lumOff val="35000"/>
                    </a:schemeClr>
                  </a:solidFill>
                </a:rPr>
                <a:t>commodities</a:t>
              </a:r>
              <a:r>
                <a:rPr lang="de-DE" sz="900" dirty="0">
                  <a:solidFill>
                    <a:schemeClr val="tx1">
                      <a:lumMod val="65000"/>
                      <a:lumOff val="35000"/>
                    </a:schemeClr>
                  </a:solidFill>
                </a:rPr>
                <a:t>) – </a:t>
              </a:r>
              <a:r>
                <a:rPr lang="de-DE" sz="900" dirty="0" err="1">
                  <a:solidFill>
                    <a:schemeClr val="tx1">
                      <a:lumMod val="65000"/>
                      <a:lumOff val="35000"/>
                    </a:schemeClr>
                  </a:solidFill>
                </a:rPr>
                <a:t>we</a:t>
              </a:r>
              <a:r>
                <a:rPr lang="de-DE" sz="900" dirty="0">
                  <a:solidFill>
                    <a:schemeClr val="tx1">
                      <a:lumMod val="65000"/>
                      <a:lumOff val="35000"/>
                    </a:schemeClr>
                  </a:solidFill>
                </a:rPr>
                <a:t> </a:t>
              </a:r>
              <a:r>
                <a:rPr lang="de-DE" sz="900" dirty="0" err="1">
                  <a:solidFill>
                    <a:schemeClr val="tx1">
                      <a:lumMod val="65000"/>
                      <a:lumOff val="35000"/>
                    </a:schemeClr>
                  </a:solidFill>
                </a:rPr>
                <a:t>work</a:t>
              </a:r>
              <a:r>
                <a:rPr lang="de-DE" sz="900" dirty="0">
                  <a:solidFill>
                    <a:schemeClr val="tx1">
                      <a:lumMod val="65000"/>
                      <a:lumOff val="35000"/>
                    </a:schemeClr>
                  </a:solidFill>
                </a:rPr>
                <a:t> </a:t>
              </a:r>
              <a:r>
                <a:rPr lang="de-DE" sz="900" dirty="0" err="1">
                  <a:solidFill>
                    <a:schemeClr val="tx1">
                      <a:lumMod val="65000"/>
                      <a:lumOff val="35000"/>
                    </a:schemeClr>
                  </a:solidFill>
                </a:rPr>
                <a:t>closely</a:t>
              </a:r>
              <a:r>
                <a:rPr lang="de-DE" sz="900" dirty="0">
                  <a:solidFill>
                    <a:schemeClr val="tx1">
                      <a:lumMod val="65000"/>
                      <a:lumOff val="35000"/>
                    </a:schemeClr>
                  </a:solidFill>
                </a:rPr>
                <a:t> </a:t>
              </a:r>
              <a:r>
                <a:rPr lang="de-DE" sz="900" dirty="0" err="1">
                  <a:solidFill>
                    <a:schemeClr val="tx1">
                      <a:lumMod val="65000"/>
                      <a:lumOff val="35000"/>
                    </a:schemeClr>
                  </a:solidFill>
                </a:rPr>
                <a:t>side</a:t>
              </a:r>
              <a:r>
                <a:rPr lang="de-DE" sz="900" dirty="0">
                  <a:solidFill>
                    <a:schemeClr val="tx1">
                      <a:lumMod val="65000"/>
                      <a:lumOff val="35000"/>
                    </a:schemeClr>
                  </a:solidFill>
                </a:rPr>
                <a:t> </a:t>
              </a:r>
              <a:r>
                <a:rPr lang="de-DE" sz="900" dirty="0" err="1">
                  <a:solidFill>
                    <a:schemeClr val="tx1">
                      <a:lumMod val="65000"/>
                      <a:lumOff val="35000"/>
                    </a:schemeClr>
                  </a:solidFill>
                </a:rPr>
                <a:t>by</a:t>
              </a:r>
              <a:r>
                <a:rPr lang="de-DE" sz="900" dirty="0">
                  <a:solidFill>
                    <a:schemeClr val="tx1">
                      <a:lumMod val="65000"/>
                      <a:lumOff val="35000"/>
                    </a:schemeClr>
                  </a:solidFill>
                </a:rPr>
                <a:t> </a:t>
              </a:r>
              <a:r>
                <a:rPr lang="de-DE" sz="900" dirty="0" err="1">
                  <a:solidFill>
                    <a:schemeClr val="tx1">
                      <a:lumMod val="65000"/>
                      <a:lumOff val="35000"/>
                    </a:schemeClr>
                  </a:solidFill>
                </a:rPr>
                <a:t>side</a:t>
              </a:r>
              <a:endParaRPr lang="fr-CH" sz="900" dirty="0">
                <a:solidFill>
                  <a:schemeClr val="tx1">
                    <a:lumMod val="65000"/>
                    <a:lumOff val="35000"/>
                  </a:schemeClr>
                </a:solidFill>
              </a:endParaRPr>
            </a:p>
          </p:txBody>
        </p:sp>
      </p:grpSp>
      <p:grpSp>
        <p:nvGrpSpPr>
          <p:cNvPr id="4" name="Gruppieren 3"/>
          <p:cNvGrpSpPr/>
          <p:nvPr/>
        </p:nvGrpSpPr>
        <p:grpSpPr>
          <a:xfrm>
            <a:off x="52157" y="1092425"/>
            <a:ext cx="2647635" cy="183181"/>
            <a:chOff x="52157" y="1092425"/>
            <a:chExt cx="2647635" cy="183181"/>
          </a:xfrm>
        </p:grpSpPr>
        <p:sp>
          <p:nvSpPr>
            <p:cNvPr id="27" name="Inhaltsplatzhalter 2"/>
            <p:cNvSpPr txBox="1">
              <a:spLocks/>
            </p:cNvSpPr>
            <p:nvPr/>
          </p:nvSpPr>
          <p:spPr bwMode="auto">
            <a:xfrm>
              <a:off x="1692946" y="1123379"/>
              <a:ext cx="1006846" cy="15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fontAlgn="base">
                <a:spcBef>
                  <a:spcPct val="20000"/>
                </a:spcBef>
                <a:spcAft>
                  <a:spcPct val="0"/>
                </a:spcAft>
                <a:buFontTx/>
                <a:buNone/>
                <a:defRPr sz="20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spcAft>
                  <a:spcPts val="250"/>
                </a:spcAft>
              </a:pPr>
              <a:r>
                <a:rPr lang="en-US" sz="900" dirty="0">
                  <a:solidFill>
                    <a:schemeClr val="tx1">
                      <a:lumMod val="65000"/>
                      <a:lumOff val="35000"/>
                    </a:schemeClr>
                  </a:solidFill>
                </a:rPr>
                <a:t>1969, Germany</a:t>
              </a:r>
            </a:p>
          </p:txBody>
        </p:sp>
        <p:sp>
          <p:nvSpPr>
            <p:cNvPr id="29" name="Rechteck 28"/>
            <p:cNvSpPr/>
            <p:nvPr/>
          </p:nvSpPr>
          <p:spPr>
            <a:xfrm>
              <a:off x="52157" y="1092425"/>
              <a:ext cx="1509229" cy="18318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Founded</a:t>
              </a:r>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 in</a:t>
              </a:r>
              <a:endParaRPr lang="en-US" sz="900" b="1" dirty="0" err="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12" name="Gruppieren 11"/>
          <p:cNvGrpSpPr/>
          <p:nvPr/>
        </p:nvGrpSpPr>
        <p:grpSpPr>
          <a:xfrm>
            <a:off x="52157" y="1923678"/>
            <a:ext cx="9091843" cy="188438"/>
            <a:chOff x="52157" y="1918421"/>
            <a:chExt cx="9091843" cy="188438"/>
          </a:xfrm>
        </p:grpSpPr>
        <p:sp>
          <p:nvSpPr>
            <p:cNvPr id="28" name="Inhaltsplatzhalter 2"/>
            <p:cNvSpPr txBox="1">
              <a:spLocks/>
            </p:cNvSpPr>
            <p:nvPr/>
          </p:nvSpPr>
          <p:spPr bwMode="auto">
            <a:xfrm>
              <a:off x="1692946" y="1923678"/>
              <a:ext cx="7451054" cy="18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fontAlgn="base">
                <a:spcBef>
                  <a:spcPct val="20000"/>
                </a:spcBef>
                <a:spcAft>
                  <a:spcPct val="0"/>
                </a:spcAft>
                <a:buFontTx/>
                <a:buNone/>
                <a:defRPr sz="20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fontAlgn="base">
                <a:spcBef>
                  <a:spcPct val="20000"/>
                </a:spcBef>
                <a:spcAft>
                  <a:spcPct val="0"/>
                </a:spcAft>
                <a:buFontTx/>
                <a:buNone/>
                <a:defRPr sz="900" kern="120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spcAft>
                  <a:spcPts val="250"/>
                </a:spcAft>
              </a:pPr>
              <a:r>
                <a:rPr lang="de-DE" sz="900" dirty="0">
                  <a:solidFill>
                    <a:schemeClr val="tx1">
                      <a:lumMod val="65000"/>
                      <a:lumOff val="35000"/>
                    </a:schemeClr>
                  </a:solidFill>
                </a:rPr>
                <a:t>Technical </a:t>
              </a:r>
              <a:r>
                <a:rPr lang="de-DE" sz="900" dirty="0" err="1">
                  <a:solidFill>
                    <a:schemeClr val="tx1">
                      <a:lumMod val="65000"/>
                      <a:lumOff val="35000"/>
                    </a:schemeClr>
                  </a:solidFill>
                </a:rPr>
                <a:t>assistance</a:t>
              </a:r>
              <a:r>
                <a:rPr lang="de-DE" sz="900" dirty="0">
                  <a:solidFill>
                    <a:schemeClr val="tx1">
                      <a:lumMod val="65000"/>
                      <a:lumOff val="35000"/>
                    </a:schemeClr>
                  </a:solidFill>
                </a:rPr>
                <a:t>, … </a:t>
              </a:r>
              <a:r>
                <a:rPr lang="de-DE" sz="900" dirty="0" err="1">
                  <a:solidFill>
                    <a:schemeClr val="tx1">
                      <a:lumMod val="65000"/>
                      <a:lumOff val="35000"/>
                    </a:schemeClr>
                  </a:solidFill>
                </a:rPr>
                <a:t>Combustion</a:t>
              </a:r>
              <a:r>
                <a:rPr lang="de-DE" sz="900" dirty="0">
                  <a:solidFill>
                    <a:schemeClr val="tx1">
                      <a:lumMod val="65000"/>
                      <a:lumOff val="35000"/>
                    </a:schemeClr>
                  </a:solidFill>
                </a:rPr>
                <a:t> </a:t>
              </a:r>
              <a:r>
                <a:rPr lang="de-DE" sz="900" dirty="0" err="1">
                  <a:solidFill>
                    <a:schemeClr val="tx1">
                      <a:lumMod val="65000"/>
                      <a:lumOff val="35000"/>
                    </a:schemeClr>
                  </a:solidFill>
                </a:rPr>
                <a:t>tuning</a:t>
              </a:r>
              <a:r>
                <a:rPr lang="de-DE" sz="900" dirty="0">
                  <a:solidFill>
                    <a:schemeClr val="tx1">
                      <a:lumMod val="65000"/>
                      <a:lumOff val="35000"/>
                    </a:schemeClr>
                  </a:solidFill>
                </a:rPr>
                <a:t>, </a:t>
              </a:r>
              <a:r>
                <a:rPr lang="en-US" sz="900" dirty="0">
                  <a:solidFill>
                    <a:schemeClr val="tx1">
                      <a:lumMod val="65000"/>
                      <a:lumOff val="35000"/>
                    </a:schemeClr>
                  </a:solidFill>
                </a:rPr>
                <a:t>… </a:t>
              </a:r>
              <a:r>
                <a:rPr lang="fr-CH" sz="900" dirty="0">
                  <a:solidFill>
                    <a:schemeClr val="tx1">
                      <a:lumMod val="65000"/>
                      <a:lumOff val="35000"/>
                    </a:schemeClr>
                  </a:solidFill>
                </a:rPr>
                <a:t>Emission monitoring, … </a:t>
              </a:r>
              <a:r>
                <a:rPr lang="fr-CH" sz="900" u="sng" dirty="0">
                  <a:solidFill>
                    <a:schemeClr val="tx1">
                      <a:lumMod val="65000"/>
                      <a:lumOff val="35000"/>
                    </a:schemeClr>
                  </a:solidFill>
                </a:rPr>
                <a:t>Worldwide service network</a:t>
              </a:r>
            </a:p>
          </p:txBody>
        </p:sp>
        <p:sp>
          <p:nvSpPr>
            <p:cNvPr id="30" name="Rechteck 29"/>
            <p:cNvSpPr/>
            <p:nvPr/>
          </p:nvSpPr>
          <p:spPr>
            <a:xfrm>
              <a:off x="52157" y="1918421"/>
              <a:ext cx="1509229" cy="18318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Our</a:t>
              </a:r>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offer</a:t>
              </a:r>
              <a:r>
                <a:rPr lang="de-DE" sz="9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de-DE" sz="900" b="1" dirty="0" err="1">
                  <a:solidFill>
                    <a:schemeClr val="bg1"/>
                  </a:solidFill>
                  <a:latin typeface="Verdana" panose="020B0604030504040204" pitchFamily="34" charset="0"/>
                  <a:ea typeface="Verdana" panose="020B0604030504040204" pitchFamily="34" charset="0"/>
                  <a:cs typeface="Verdana" panose="020B0604030504040204" pitchFamily="34" charset="0"/>
                </a:rPr>
                <a:t>includes</a:t>
              </a:r>
              <a:endParaRPr lang="en-US" sz="900" b="1" dirty="0" err="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3" name="Rechteck 4"/>
          <p:cNvSpPr/>
          <p:nvPr/>
        </p:nvSpPr>
        <p:spPr>
          <a:xfrm>
            <a:off x="1907704" y="621498"/>
            <a:ext cx="933066" cy="141841"/>
          </a:xfrm>
          <a:custGeom>
            <a:avLst/>
            <a:gdLst>
              <a:gd name="connsiteX0" fmla="*/ 0 w 2664296"/>
              <a:gd name="connsiteY0" fmla="*/ 0 h 288032"/>
              <a:gd name="connsiteX1" fmla="*/ 2664296 w 2664296"/>
              <a:gd name="connsiteY1" fmla="*/ 0 h 288032"/>
              <a:gd name="connsiteX2" fmla="*/ 2664296 w 2664296"/>
              <a:gd name="connsiteY2" fmla="*/ 288032 h 288032"/>
              <a:gd name="connsiteX3" fmla="*/ 0 w 2664296"/>
              <a:gd name="connsiteY3" fmla="*/ 288032 h 288032"/>
              <a:gd name="connsiteX4" fmla="*/ 0 w 2664296"/>
              <a:gd name="connsiteY4" fmla="*/ 0 h 288032"/>
              <a:gd name="connsiteX0" fmla="*/ 0 w 2765896"/>
              <a:gd name="connsiteY0" fmla="*/ 0 h 288032"/>
              <a:gd name="connsiteX1" fmla="*/ 2765896 w 2765896"/>
              <a:gd name="connsiteY1" fmla="*/ 7816 h 288032"/>
              <a:gd name="connsiteX2" fmla="*/ 2664296 w 2765896"/>
              <a:gd name="connsiteY2" fmla="*/ 288032 h 288032"/>
              <a:gd name="connsiteX3" fmla="*/ 0 w 2765896"/>
              <a:gd name="connsiteY3" fmla="*/ 288032 h 288032"/>
              <a:gd name="connsiteX4" fmla="*/ 0 w 2765896"/>
              <a:gd name="connsiteY4" fmla="*/ 0 h 288032"/>
              <a:gd name="connsiteX0" fmla="*/ 101600 w 2867496"/>
              <a:gd name="connsiteY0" fmla="*/ 0 h 288032"/>
              <a:gd name="connsiteX1" fmla="*/ 2867496 w 2867496"/>
              <a:gd name="connsiteY1" fmla="*/ 7816 h 288032"/>
              <a:gd name="connsiteX2" fmla="*/ 2765896 w 2867496"/>
              <a:gd name="connsiteY2" fmla="*/ 288032 h 288032"/>
              <a:gd name="connsiteX3" fmla="*/ 0 w 2867496"/>
              <a:gd name="connsiteY3" fmla="*/ 288032 h 288032"/>
              <a:gd name="connsiteX4" fmla="*/ 101600 w 2867496"/>
              <a:gd name="connsiteY4" fmla="*/ 0 h 28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496" h="288032">
                <a:moveTo>
                  <a:pt x="101600" y="0"/>
                </a:moveTo>
                <a:lnTo>
                  <a:pt x="2867496" y="7816"/>
                </a:lnTo>
                <a:lnTo>
                  <a:pt x="2765896" y="288032"/>
                </a:lnTo>
                <a:lnTo>
                  <a:pt x="0" y="288032"/>
                </a:lnTo>
                <a:lnTo>
                  <a:pt x="10160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65000"/>
                    <a:lumOff val="35000"/>
                  </a:schemeClr>
                </a:solidFill>
              </a:rPr>
              <a:t>What we offer</a:t>
            </a:r>
          </a:p>
        </p:txBody>
      </p:sp>
    </p:spTree>
    <p:extLst>
      <p:ext uri="{BB962C8B-B14F-4D97-AF65-F5344CB8AC3E}">
        <p14:creationId xmlns:p14="http://schemas.microsoft.com/office/powerpoint/2010/main" val="425071212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ieren 4">
            <a:extLst>
              <a:ext uri="{FF2B5EF4-FFF2-40B4-BE49-F238E27FC236}">
                <a16:creationId xmlns:a16="http://schemas.microsoft.com/office/drawing/2014/main" id="{709733F0-799A-49D4-885C-ABEAFAB8741E}"/>
              </a:ext>
            </a:extLst>
          </p:cNvPr>
          <p:cNvGrpSpPr/>
          <p:nvPr/>
        </p:nvGrpSpPr>
        <p:grpSpPr>
          <a:xfrm>
            <a:off x="228153" y="2904788"/>
            <a:ext cx="8874037" cy="2157487"/>
            <a:chOff x="228153" y="2904788"/>
            <a:chExt cx="8874037" cy="2157487"/>
          </a:xfrm>
        </p:grpSpPr>
        <p:sp>
          <p:nvSpPr>
            <p:cNvPr id="25" name="Rechteck 24">
              <a:extLst>
                <a:ext uri="{FF2B5EF4-FFF2-40B4-BE49-F238E27FC236}">
                  <a16:creationId xmlns:a16="http://schemas.microsoft.com/office/drawing/2014/main" id="{313CA22F-6427-4C84-80A0-65280E2DD55B}"/>
                </a:ext>
              </a:extLst>
            </p:cNvPr>
            <p:cNvSpPr/>
            <p:nvPr/>
          </p:nvSpPr>
          <p:spPr>
            <a:xfrm>
              <a:off x="4570605" y="3267814"/>
              <a:ext cx="2197607" cy="1794461"/>
            </a:xfrm>
            <a:prstGeom prst="rect">
              <a:avLst/>
            </a:pr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26" name="Rechteck 25">
              <a:extLst>
                <a:ext uri="{FF2B5EF4-FFF2-40B4-BE49-F238E27FC236}">
                  <a16:creationId xmlns:a16="http://schemas.microsoft.com/office/drawing/2014/main" id="{7A47A318-45D4-48F7-B1C7-D6526F3B9ED1}"/>
                </a:ext>
              </a:extLst>
            </p:cNvPr>
            <p:cNvSpPr/>
            <p:nvPr/>
          </p:nvSpPr>
          <p:spPr>
            <a:xfrm>
              <a:off x="6904583" y="2904788"/>
              <a:ext cx="2197607" cy="2157487"/>
            </a:xfrm>
            <a:prstGeom prst="rect">
              <a:avLst/>
            </a:pr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27" name="Rechteck 26">
              <a:extLst>
                <a:ext uri="{FF2B5EF4-FFF2-40B4-BE49-F238E27FC236}">
                  <a16:creationId xmlns:a16="http://schemas.microsoft.com/office/drawing/2014/main" id="{5EC7EAA0-D23A-4836-A1B7-4A5F6C754EA0}"/>
                </a:ext>
              </a:extLst>
            </p:cNvPr>
            <p:cNvSpPr/>
            <p:nvPr/>
          </p:nvSpPr>
          <p:spPr>
            <a:xfrm>
              <a:off x="2123728" y="3652939"/>
              <a:ext cx="2362006" cy="1409336"/>
            </a:xfrm>
            <a:prstGeom prst="rect">
              <a:avLst/>
            </a:pr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28" name="Rechteck 27">
              <a:extLst>
                <a:ext uri="{FF2B5EF4-FFF2-40B4-BE49-F238E27FC236}">
                  <a16:creationId xmlns:a16="http://schemas.microsoft.com/office/drawing/2014/main" id="{A8AEE166-9E7C-4F8A-8500-3B2B47B54992}"/>
                </a:ext>
              </a:extLst>
            </p:cNvPr>
            <p:cNvSpPr/>
            <p:nvPr/>
          </p:nvSpPr>
          <p:spPr>
            <a:xfrm>
              <a:off x="228153" y="3797830"/>
              <a:ext cx="1835151" cy="1264445"/>
            </a:xfrm>
            <a:prstGeom prst="rect">
              <a:avLst/>
            </a:pr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grpSp>
      <p:pic>
        <p:nvPicPr>
          <p:cNvPr id="13" name="Grafik 12"/>
          <p:cNvPicPr>
            <a:picLocks noChangeAspect="1"/>
          </p:cNvPicPr>
          <p:nvPr/>
        </p:nvPicPr>
        <p:blipFill>
          <a:blip r:embed="rId3"/>
          <a:stretch>
            <a:fillRect/>
          </a:stretch>
        </p:blipFill>
        <p:spPr>
          <a:xfrm>
            <a:off x="4557741" y="1979439"/>
            <a:ext cx="669375" cy="1138433"/>
          </a:xfrm>
          <a:prstGeom prst="rect">
            <a:avLst/>
          </a:prstGeom>
        </p:spPr>
      </p:pic>
      <p:sp>
        <p:nvSpPr>
          <p:cNvPr id="2" name="Titel 1"/>
          <p:cNvSpPr>
            <a:spLocks noGrp="1"/>
          </p:cNvSpPr>
          <p:nvPr>
            <p:ph type="title"/>
          </p:nvPr>
        </p:nvSpPr>
        <p:spPr/>
        <p:txBody>
          <a:bodyPr/>
          <a:lstStyle/>
          <a:p>
            <a:r>
              <a:rPr lang="en-US" dirty="0">
                <a:solidFill>
                  <a:srgbClr val="FFC000"/>
                </a:solidFill>
              </a:rPr>
              <a:t>WHAT IS FLUE GAS CONDITIONING?</a:t>
            </a:r>
            <a:br>
              <a:rPr lang="en-US" dirty="0">
                <a:solidFill>
                  <a:srgbClr val="FFC000"/>
                </a:solidFill>
              </a:rPr>
            </a:br>
            <a:r>
              <a:rPr lang="en-US" sz="1000" dirty="0">
                <a:solidFill>
                  <a:schemeClr val="bg1">
                    <a:lumMod val="65000"/>
                  </a:schemeClr>
                </a:solidFill>
              </a:rPr>
              <a:t> </a:t>
            </a:r>
            <a:br>
              <a:rPr lang="en-US" sz="1000" dirty="0">
                <a:solidFill>
                  <a:schemeClr val="tx1"/>
                </a:solidFill>
              </a:rPr>
            </a:br>
            <a:br>
              <a:rPr lang="en-US" dirty="0">
                <a:solidFill>
                  <a:schemeClr val="tx1"/>
                </a:solidFill>
              </a:rPr>
            </a:br>
            <a:endParaRPr lang="en-US" dirty="0">
              <a:solidFill>
                <a:schemeClr val="tx1"/>
              </a:solidFill>
            </a:endParaRPr>
          </a:p>
        </p:txBody>
      </p:sp>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r="9035"/>
          <a:stretch/>
        </p:blipFill>
        <p:spPr>
          <a:xfrm>
            <a:off x="2699793" y="1059582"/>
            <a:ext cx="2448272" cy="2211710"/>
          </a:xfrm>
          <a:prstGeom prst="rect">
            <a:avLst/>
          </a:prstGeom>
        </p:spPr>
      </p:pic>
      <p:pic>
        <p:nvPicPr>
          <p:cNvPr id="7" name="Grafik 6"/>
          <p:cNvPicPr>
            <a:picLocks noChangeAspect="1"/>
          </p:cNvPicPr>
          <p:nvPr/>
        </p:nvPicPr>
        <p:blipFill>
          <a:blip r:embed="rId5"/>
          <a:stretch>
            <a:fillRect/>
          </a:stretch>
        </p:blipFill>
        <p:spPr>
          <a:xfrm>
            <a:off x="3419872" y="1635646"/>
            <a:ext cx="682083" cy="624777"/>
          </a:xfrm>
          <a:prstGeom prst="rect">
            <a:avLst/>
          </a:prstGeom>
        </p:spPr>
      </p:pic>
      <p:pic>
        <p:nvPicPr>
          <p:cNvPr id="16" name="Grafik 15"/>
          <p:cNvPicPr>
            <a:picLocks noChangeAspect="1"/>
          </p:cNvPicPr>
          <p:nvPr/>
        </p:nvPicPr>
        <p:blipFill>
          <a:blip r:embed="rId6"/>
          <a:stretch>
            <a:fillRect/>
          </a:stretch>
        </p:blipFill>
        <p:spPr>
          <a:xfrm>
            <a:off x="1926222" y="2359530"/>
            <a:ext cx="1387485" cy="1143889"/>
          </a:xfrm>
          <a:prstGeom prst="rect">
            <a:avLst/>
          </a:prstGeom>
        </p:spPr>
      </p:pic>
      <p:sp>
        <p:nvSpPr>
          <p:cNvPr id="4" name="Abgerundete rechteckige Legende 3"/>
          <p:cNvSpPr/>
          <p:nvPr/>
        </p:nvSpPr>
        <p:spPr>
          <a:xfrm>
            <a:off x="1291547" y="1692257"/>
            <a:ext cx="1827005" cy="613640"/>
          </a:xfrm>
          <a:prstGeom prst="wedgeRoundRectCallout">
            <a:avLst>
              <a:gd name="adj1" fmla="val -62548"/>
              <a:gd name="adj2" fmla="val 53922"/>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050" dirty="0">
                <a:solidFill>
                  <a:schemeClr val="tx1"/>
                </a:solidFill>
              </a:rPr>
              <a:t>This </a:t>
            </a:r>
            <a:r>
              <a:rPr lang="de-DE" sz="1050" dirty="0" err="1">
                <a:solidFill>
                  <a:schemeClr val="tx1"/>
                </a:solidFill>
              </a:rPr>
              <a:t>presentation</a:t>
            </a:r>
            <a:r>
              <a:rPr lang="de-DE" sz="1050" dirty="0">
                <a:solidFill>
                  <a:schemeClr val="tx1"/>
                </a:solidFill>
              </a:rPr>
              <a:t> will </a:t>
            </a:r>
            <a:r>
              <a:rPr lang="de-DE" sz="1050" dirty="0" err="1">
                <a:solidFill>
                  <a:schemeClr val="tx1"/>
                </a:solidFill>
              </a:rPr>
              <a:t>show</a:t>
            </a:r>
            <a:r>
              <a:rPr lang="de-DE" sz="1050" dirty="0">
                <a:solidFill>
                  <a:schemeClr val="tx1"/>
                </a:solidFill>
              </a:rPr>
              <a:t>  </a:t>
            </a:r>
            <a:r>
              <a:rPr lang="de-DE" sz="1050" b="1" dirty="0" err="1">
                <a:solidFill>
                  <a:schemeClr val="tx1"/>
                </a:solidFill>
              </a:rPr>
              <a:t>how</a:t>
            </a:r>
            <a:r>
              <a:rPr lang="de-DE" sz="1050" b="1" dirty="0">
                <a:solidFill>
                  <a:schemeClr val="tx1"/>
                </a:solidFill>
              </a:rPr>
              <a:t> </a:t>
            </a:r>
            <a:r>
              <a:rPr lang="de-DE" sz="1050" b="1" dirty="0" err="1">
                <a:solidFill>
                  <a:schemeClr val="tx1"/>
                </a:solidFill>
              </a:rPr>
              <a:t>to</a:t>
            </a:r>
            <a:r>
              <a:rPr lang="de-DE" sz="1050" b="1" dirty="0">
                <a:solidFill>
                  <a:schemeClr val="tx1"/>
                </a:solidFill>
              </a:rPr>
              <a:t> …</a:t>
            </a:r>
            <a:endParaRPr lang="en-US" sz="1050" dirty="0">
              <a:solidFill>
                <a:schemeClr val="tx1"/>
              </a:solidFill>
            </a:endParaRPr>
          </a:p>
        </p:txBody>
      </p:sp>
      <p:pic>
        <p:nvPicPr>
          <p:cNvPr id="14" name="Picture 3" descr="P:\0 Organisation Pentol\0-5 Marketing\Fotografie - Film - Illustration\Products\2017-02-06 FGC Condition unit SO3\IMG_0693.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780" r="11119"/>
          <a:stretch/>
        </p:blipFill>
        <p:spPr bwMode="auto">
          <a:xfrm>
            <a:off x="1096634" y="2584105"/>
            <a:ext cx="966670" cy="919314"/>
          </a:xfrm>
          <a:prstGeom prst="rect">
            <a:avLst/>
          </a:prstGeom>
          <a:noFill/>
          <a:extLst>
            <a:ext uri="{909E8E84-426E-40DD-AFC4-6F175D3DCCD1}">
              <a14:hiddenFill xmlns:a14="http://schemas.microsoft.com/office/drawing/2010/main">
                <a:solidFill>
                  <a:srgbClr val="FFFFFF"/>
                </a:solidFill>
              </a14:hiddenFill>
            </a:ext>
          </a:extLst>
        </p:spPr>
      </p:pic>
      <p:pic>
        <p:nvPicPr>
          <p:cNvPr id="19" name="Grafik 18"/>
          <p:cNvPicPr>
            <a:picLocks noChangeAspect="1"/>
          </p:cNvPicPr>
          <p:nvPr/>
        </p:nvPicPr>
        <p:blipFill>
          <a:blip r:embed="rId8"/>
          <a:stretch>
            <a:fillRect/>
          </a:stretch>
        </p:blipFill>
        <p:spPr>
          <a:xfrm>
            <a:off x="532625" y="2113075"/>
            <a:ext cx="1067151" cy="1318819"/>
          </a:xfrm>
          <a:prstGeom prst="rect">
            <a:avLst/>
          </a:prstGeom>
        </p:spPr>
      </p:pic>
      <p:grpSp>
        <p:nvGrpSpPr>
          <p:cNvPr id="3" name="Gruppieren 2">
            <a:extLst>
              <a:ext uri="{FF2B5EF4-FFF2-40B4-BE49-F238E27FC236}">
                <a16:creationId xmlns:a16="http://schemas.microsoft.com/office/drawing/2014/main" id="{0638D217-74F7-4E5F-A3D3-7794EA593B0C}"/>
              </a:ext>
            </a:extLst>
          </p:cNvPr>
          <p:cNvGrpSpPr/>
          <p:nvPr/>
        </p:nvGrpSpPr>
        <p:grpSpPr>
          <a:xfrm>
            <a:off x="228153" y="2139702"/>
            <a:ext cx="8837610" cy="2923109"/>
            <a:chOff x="228153" y="2096912"/>
            <a:chExt cx="8837610" cy="2923109"/>
          </a:xfrm>
        </p:grpSpPr>
        <p:pic>
          <p:nvPicPr>
            <p:cNvPr id="18" name="Picture 4" descr="P:\0 Organisation Pentol\0-5 Marketing\Druck Unterlagen\Broschüren\Flue Gas Conditioning\bcp\gypsum3.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032341" y="2096912"/>
              <a:ext cx="2057065" cy="1290443"/>
            </a:xfrm>
            <a:prstGeom prst="rect">
              <a:avLst/>
            </a:prstGeom>
            <a:noFill/>
            <a:extLst>
              <a:ext uri="{909E8E84-426E-40DD-AFC4-6F175D3DCCD1}">
                <a14:hiddenFill xmlns:a14="http://schemas.microsoft.com/office/drawing/2010/main">
                  <a:solidFill>
                    <a:srgbClr val="FFFFFF"/>
                  </a:solidFill>
                </a14:hiddenFill>
              </a:ext>
            </a:extLst>
          </p:spPr>
        </p:pic>
        <p:sp>
          <p:nvSpPr>
            <p:cNvPr id="8" name="Rechteck 7"/>
            <p:cNvSpPr/>
            <p:nvPr/>
          </p:nvSpPr>
          <p:spPr>
            <a:xfrm>
              <a:off x="228153" y="3755576"/>
              <a:ext cx="1835151" cy="1264445"/>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 REDUCE FLY ASH RESISTIVITY</a:t>
              </a:r>
              <a:br>
                <a:rPr lang="en-US" sz="1050" dirty="0"/>
              </a:br>
              <a:r>
                <a:rPr lang="en-US" sz="1050" dirty="0">
                  <a:sym typeface="Wingdings" panose="05000000000000000000" pitchFamily="2" charset="2"/>
                </a:rPr>
                <a:t></a:t>
              </a:r>
              <a:br>
                <a:rPr lang="en-US" sz="1050" dirty="0">
                  <a:sym typeface="Wingdings" panose="05000000000000000000" pitchFamily="2" charset="2"/>
                </a:rPr>
              </a:br>
              <a:r>
                <a:rPr lang="en-US" sz="1100" dirty="0"/>
                <a:t>How ESP can work at its design efficiency and collect more fly ash.</a:t>
              </a:r>
              <a:endParaRPr lang="de-DE" sz="1100" dirty="0"/>
            </a:p>
          </p:txBody>
        </p:sp>
        <p:sp>
          <p:nvSpPr>
            <p:cNvPr id="20" name="Rechteck 19"/>
            <p:cNvSpPr/>
            <p:nvPr/>
          </p:nvSpPr>
          <p:spPr>
            <a:xfrm>
              <a:off x="2123728" y="3610685"/>
              <a:ext cx="2362006" cy="1409336"/>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 INCREASE ESP PERFORMANCE</a:t>
              </a:r>
              <a:br>
                <a:rPr lang="en-US" sz="1400" b="1" dirty="0"/>
              </a:br>
              <a:r>
                <a:rPr lang="en-US" sz="1100" dirty="0">
                  <a:sym typeface="Wingdings" panose="05000000000000000000" pitchFamily="2" charset="2"/>
                </a:rPr>
                <a:t></a:t>
              </a:r>
              <a:br>
                <a:rPr lang="en-US" sz="1100" dirty="0"/>
              </a:br>
              <a:r>
                <a:rPr lang="en-US" sz="1100" dirty="0"/>
                <a:t>How back corona &amp; </a:t>
              </a:r>
              <a:r>
                <a:rPr lang="en-US" sz="1100" dirty="0" err="1"/>
                <a:t>reentrainment</a:t>
              </a:r>
              <a:r>
                <a:rPr lang="en-US" sz="1100" dirty="0"/>
                <a:t> is eliminated to extend lifetime of the precipitator.</a:t>
              </a:r>
              <a:endParaRPr lang="de-DE" sz="1100" dirty="0"/>
            </a:p>
          </p:txBody>
        </p:sp>
        <p:sp>
          <p:nvSpPr>
            <p:cNvPr id="21" name="Rechteck 20"/>
            <p:cNvSpPr/>
            <p:nvPr/>
          </p:nvSpPr>
          <p:spPr>
            <a:xfrm>
              <a:off x="4568850" y="3225560"/>
              <a:ext cx="2199362" cy="1794461"/>
            </a:xfrm>
            <a:prstGeom prst="rect">
              <a:avLst/>
            </a:prstGeom>
            <a:solidFill>
              <a:srgbClr val="8EA71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cap="all" dirty="0"/>
                <a:t>… Qualify Gypsum</a:t>
              </a:r>
              <a:br>
                <a:rPr lang="en-US" sz="300" dirty="0"/>
              </a:br>
              <a:r>
                <a:rPr lang="en-US" sz="1000" dirty="0">
                  <a:sym typeface="Wingdings" panose="05000000000000000000" pitchFamily="2" charset="2"/>
                </a:rPr>
                <a:t> </a:t>
              </a:r>
              <a:br>
                <a:rPr lang="en-US" sz="1000" dirty="0">
                  <a:sym typeface="Wingdings" panose="05000000000000000000" pitchFamily="2" charset="2"/>
                </a:rPr>
              </a:br>
              <a:r>
                <a:rPr lang="en-US" sz="1000" dirty="0">
                  <a:sym typeface="Wingdings" panose="05000000000000000000" pitchFamily="2" charset="2"/>
                </a:rPr>
                <a:t>How t</a:t>
              </a:r>
              <a:r>
                <a:rPr lang="en-US" sz="1100" dirty="0"/>
                <a:t>he carryover of dust particles is reduced strongly</a:t>
              </a:r>
            </a:p>
            <a:p>
              <a:pPr lvl="0"/>
              <a:r>
                <a:rPr lang="en-US" sz="1100" dirty="0"/>
                <a:t> </a:t>
              </a:r>
              <a:r>
                <a:rPr lang="en-US" sz="1100" u="sng" dirty="0">
                  <a:sym typeface="Wingdings" panose="05000000000000000000" pitchFamily="2" charset="2"/>
                </a:rPr>
                <a:t>…</a:t>
              </a:r>
              <a:r>
                <a:rPr lang="en-US" sz="1100" u="sng" dirty="0"/>
                <a:t> </a:t>
              </a:r>
              <a:r>
                <a:rPr lang="en-US" sz="1100" b="1" u="sng" cap="all" dirty="0"/>
                <a:t>Whiteness</a:t>
              </a:r>
              <a:r>
                <a:rPr lang="en-US" sz="1100" u="sng" dirty="0"/>
                <a:t> of the gypsum </a:t>
              </a:r>
              <a:br>
                <a:rPr lang="en-US" sz="1100" dirty="0"/>
              </a:br>
              <a:r>
                <a:rPr lang="en-US" sz="1100" dirty="0"/>
                <a:t>       is increased</a:t>
              </a:r>
            </a:p>
            <a:p>
              <a:pPr lvl="0"/>
              <a:r>
                <a:rPr lang="en-US" sz="1100" u="sng" dirty="0">
                  <a:sym typeface="Wingdings" panose="05000000000000000000" pitchFamily="2" charset="2"/>
                </a:rPr>
                <a:t>…</a:t>
              </a:r>
              <a:r>
                <a:rPr lang="en-US" sz="1100" u="sng" dirty="0"/>
                <a:t> </a:t>
              </a:r>
              <a:r>
                <a:rPr lang="en-US" sz="1100" b="1" u="sng" cap="all" dirty="0"/>
                <a:t>Humidity</a:t>
              </a:r>
              <a:r>
                <a:rPr lang="en-US" sz="1100" u="sng" dirty="0"/>
                <a:t> is reduced </a:t>
              </a:r>
              <a:br>
                <a:rPr lang="en-US" sz="1100" dirty="0"/>
              </a:br>
              <a:r>
                <a:rPr lang="en-US" sz="1100" dirty="0"/>
                <a:t>gypsum nuclei can grow bigger and are not limited in size by the dust particles.</a:t>
              </a:r>
              <a:endParaRPr lang="de-DE" sz="1100" dirty="0"/>
            </a:p>
          </p:txBody>
        </p:sp>
        <p:sp>
          <p:nvSpPr>
            <p:cNvPr id="22" name="Rechteck 21"/>
            <p:cNvSpPr/>
            <p:nvPr/>
          </p:nvSpPr>
          <p:spPr>
            <a:xfrm>
              <a:off x="6904583" y="2862534"/>
              <a:ext cx="2161180" cy="2157487"/>
            </a:xfrm>
            <a:prstGeom prst="rect">
              <a:avLst/>
            </a:prstGeom>
            <a:solidFill>
              <a:srgbClr val="59595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600" b="1" dirty="0"/>
                <a:t>… REDUCE EMISSION</a:t>
              </a:r>
              <a:br>
                <a:rPr lang="en-US" sz="1100" dirty="0"/>
              </a:br>
              <a:r>
                <a:rPr lang="en-US" sz="1100" b="1" dirty="0">
                  <a:sym typeface="Wingdings" panose="05000000000000000000" pitchFamily="2" charset="2"/>
                </a:rPr>
                <a:t> </a:t>
              </a:r>
              <a:br>
                <a:rPr lang="en-US" sz="1100" b="1" dirty="0">
                  <a:sym typeface="Wingdings" panose="05000000000000000000" pitchFamily="2" charset="2"/>
                </a:rPr>
              </a:br>
              <a:r>
                <a:rPr lang="en-US" sz="1100" b="1" dirty="0"/>
                <a:t>Solid emission is widely reduced</a:t>
              </a:r>
            </a:p>
            <a:p>
              <a:pPr lvl="0"/>
              <a:r>
                <a:rPr lang="en-US" sz="1100" dirty="0"/>
                <a:t>with the automatic control system</a:t>
              </a:r>
            </a:p>
            <a:p>
              <a:pPr lvl="0"/>
              <a:r>
                <a:rPr lang="en-US" sz="1100" dirty="0">
                  <a:sym typeface="Wingdings" panose="05000000000000000000" pitchFamily="2" charset="2"/>
                </a:rPr>
                <a:t></a:t>
              </a:r>
              <a:br>
                <a:rPr lang="en-US" sz="1100" dirty="0">
                  <a:sym typeface="Wingdings" panose="05000000000000000000" pitchFamily="2" charset="2"/>
                </a:rPr>
              </a:br>
              <a:r>
                <a:rPr lang="en-US" sz="1100" dirty="0">
                  <a:sym typeface="Wingdings" panose="05000000000000000000" pitchFamily="2" charset="2"/>
                </a:rPr>
                <a:t>T</a:t>
              </a:r>
              <a:r>
                <a:rPr lang="en-US" sz="1100" dirty="0"/>
                <a:t>he Flue Gas Conditioning System of Pentol follows the boiler load and ensures optimal treatment of the fly ash and guarantees best ESP performance.</a:t>
              </a:r>
              <a:endParaRPr lang="de-DE" sz="1100" dirty="0"/>
            </a:p>
          </p:txBody>
        </p:sp>
      </p:grpSp>
      <p:sp>
        <p:nvSpPr>
          <p:cNvPr id="10" name="Chevron 9"/>
          <p:cNvSpPr/>
          <p:nvPr/>
        </p:nvSpPr>
        <p:spPr>
          <a:xfrm>
            <a:off x="5903297" y="2139702"/>
            <a:ext cx="246053" cy="978706"/>
          </a:xfrm>
          <a:prstGeom prst="chevron">
            <a:avLst>
              <a:gd name="adj" fmla="val 37612"/>
            </a:avLst>
          </a:prstGeom>
          <a:solidFill>
            <a:srgbClr val="8EA7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bg1"/>
              </a:solidFill>
              <a:latin typeface="Colaborate-Thin" pitchFamily="50" charset="0"/>
            </a:endParaRPr>
          </a:p>
        </p:txBody>
      </p:sp>
    </p:spTree>
    <p:extLst>
      <p:ext uri="{BB962C8B-B14F-4D97-AF65-F5344CB8AC3E}">
        <p14:creationId xmlns:p14="http://schemas.microsoft.com/office/powerpoint/2010/main" val="117316659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r="18668"/>
          <a:stretch/>
        </p:blipFill>
        <p:spPr>
          <a:xfrm>
            <a:off x="-1" y="997406"/>
            <a:ext cx="9179741" cy="4684007"/>
          </a:xfrm>
          <a:prstGeom prst="rect">
            <a:avLst/>
          </a:prstGeom>
        </p:spPr>
      </p:pic>
      <p:grpSp>
        <p:nvGrpSpPr>
          <p:cNvPr id="3" name="Gruppieren 2">
            <a:extLst>
              <a:ext uri="{FF2B5EF4-FFF2-40B4-BE49-F238E27FC236}">
                <a16:creationId xmlns:a16="http://schemas.microsoft.com/office/drawing/2014/main" id="{01A70053-E27E-4E02-B3FA-FC7877328A2E}"/>
              </a:ext>
            </a:extLst>
          </p:cNvPr>
          <p:cNvGrpSpPr/>
          <p:nvPr/>
        </p:nvGrpSpPr>
        <p:grpSpPr>
          <a:xfrm>
            <a:off x="6300192" y="2292929"/>
            <a:ext cx="2386716" cy="2524643"/>
            <a:chOff x="6300192" y="2292929"/>
            <a:chExt cx="2386716" cy="2524643"/>
          </a:xfrm>
        </p:grpSpPr>
        <p:sp>
          <p:nvSpPr>
            <p:cNvPr id="17" name="Rechteck 16">
              <a:extLst>
                <a:ext uri="{FF2B5EF4-FFF2-40B4-BE49-F238E27FC236}">
                  <a16:creationId xmlns:a16="http://schemas.microsoft.com/office/drawing/2014/main" id="{7383463B-2AF1-4FBC-905A-428A6BC308F7}"/>
                </a:ext>
              </a:extLst>
            </p:cNvPr>
            <p:cNvSpPr/>
            <p:nvPr/>
          </p:nvSpPr>
          <p:spPr>
            <a:xfrm>
              <a:off x="6300192" y="2292929"/>
              <a:ext cx="2386716" cy="687827"/>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18" name="Rechteck 17">
              <a:extLst>
                <a:ext uri="{FF2B5EF4-FFF2-40B4-BE49-F238E27FC236}">
                  <a16:creationId xmlns:a16="http://schemas.microsoft.com/office/drawing/2014/main" id="{615B1A63-B114-42A7-AE68-8FF64F81CA8F}"/>
                </a:ext>
              </a:extLst>
            </p:cNvPr>
            <p:cNvSpPr/>
            <p:nvPr/>
          </p:nvSpPr>
          <p:spPr>
            <a:xfrm>
              <a:off x="6300192" y="3108059"/>
              <a:ext cx="2346152" cy="918481"/>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19" name="Rechteck 18">
              <a:extLst>
                <a:ext uri="{FF2B5EF4-FFF2-40B4-BE49-F238E27FC236}">
                  <a16:creationId xmlns:a16="http://schemas.microsoft.com/office/drawing/2014/main" id="{D7243ECB-7AF5-4D8B-B34B-796109ACD9A8}"/>
                </a:ext>
              </a:extLst>
            </p:cNvPr>
            <p:cNvSpPr/>
            <p:nvPr/>
          </p:nvSpPr>
          <p:spPr>
            <a:xfrm>
              <a:off x="6300192" y="4176798"/>
              <a:ext cx="2386716" cy="640774"/>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grpSp>
      <p:sp>
        <p:nvSpPr>
          <p:cNvPr id="2" name="Titel 1"/>
          <p:cNvSpPr>
            <a:spLocks noGrp="1"/>
          </p:cNvSpPr>
          <p:nvPr>
            <p:ph type="title"/>
          </p:nvPr>
        </p:nvSpPr>
        <p:spPr/>
        <p:txBody>
          <a:bodyPr/>
          <a:lstStyle/>
          <a:p>
            <a:r>
              <a:rPr lang="en-US" dirty="0">
                <a:solidFill>
                  <a:srgbClr val="FFC000"/>
                </a:solidFill>
              </a:rPr>
              <a:t>REDUCE FLY ASH RESISTIVITY</a:t>
            </a:r>
            <a:br>
              <a:rPr lang="en-US" dirty="0">
                <a:solidFill>
                  <a:srgbClr val="FFC000"/>
                </a:solidFill>
              </a:rPr>
            </a:br>
            <a:r>
              <a:rPr lang="en-US" sz="1000" dirty="0">
                <a:solidFill>
                  <a:schemeClr val="tx1"/>
                </a:solidFill>
              </a:rPr>
              <a:t> Temperature / resistivity - &amp; SO</a:t>
            </a:r>
            <a:r>
              <a:rPr lang="en-US" sz="1000" baseline="-25000" dirty="0">
                <a:solidFill>
                  <a:schemeClr val="tx1"/>
                </a:solidFill>
              </a:rPr>
              <a:t>3</a:t>
            </a:r>
            <a:r>
              <a:rPr lang="en-US" sz="1000" dirty="0">
                <a:solidFill>
                  <a:schemeClr val="tx1"/>
                </a:solidFill>
              </a:rPr>
              <a:t> dosage</a:t>
            </a:r>
            <a:endParaRPr lang="en-US" dirty="0">
              <a:solidFill>
                <a:schemeClr val="tx1"/>
              </a:solidFill>
            </a:endParaRPr>
          </a:p>
        </p:txBody>
      </p:sp>
      <p:sp>
        <p:nvSpPr>
          <p:cNvPr id="9" name="Rechteck 8"/>
          <p:cNvSpPr/>
          <p:nvPr/>
        </p:nvSpPr>
        <p:spPr>
          <a:xfrm>
            <a:off x="1187624" y="1131589"/>
            <a:ext cx="3384376" cy="3907031"/>
          </a:xfrm>
          <a:prstGeom prst="rect">
            <a:avLst/>
          </a:prstGeom>
          <a:solidFill>
            <a:srgbClr val="F2F2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bg1"/>
              </a:solidFill>
              <a:latin typeface="Colaborate-Thin" pitchFamily="50" charset="0"/>
            </a:endParaRPr>
          </a:p>
        </p:txBody>
      </p:sp>
      <p:pic>
        <p:nvPicPr>
          <p:cNvPr id="10" name="Grafik 9"/>
          <p:cNvPicPr>
            <a:picLocks noChangeAspect="1"/>
          </p:cNvPicPr>
          <p:nvPr/>
        </p:nvPicPr>
        <p:blipFill rotWithShape="1">
          <a:blip r:embed="rId4"/>
          <a:srcRect t="4319"/>
          <a:stretch/>
        </p:blipFill>
        <p:spPr>
          <a:xfrm>
            <a:off x="1427957" y="1104267"/>
            <a:ext cx="2866721" cy="4536504"/>
          </a:xfrm>
          <a:prstGeom prst="rect">
            <a:avLst/>
          </a:prstGeom>
        </p:spPr>
      </p:pic>
      <p:grpSp>
        <p:nvGrpSpPr>
          <p:cNvPr id="11" name="Gruppieren 10"/>
          <p:cNvGrpSpPr/>
          <p:nvPr/>
        </p:nvGrpSpPr>
        <p:grpSpPr>
          <a:xfrm>
            <a:off x="6292824" y="2283718"/>
            <a:ext cx="2408626" cy="2555150"/>
            <a:chOff x="7934495" y="2025907"/>
            <a:chExt cx="1422217" cy="2555150"/>
          </a:xfrm>
        </p:grpSpPr>
        <p:sp>
          <p:nvSpPr>
            <p:cNvPr id="12" name="Rechteck 11"/>
            <p:cNvSpPr/>
            <p:nvPr/>
          </p:nvSpPr>
          <p:spPr>
            <a:xfrm>
              <a:off x="7934495" y="2025907"/>
              <a:ext cx="1422217" cy="6970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olidFill>
                    <a:sysClr val="windowText" lastClr="000000"/>
                  </a:solidFill>
                  <a:sym typeface="Wingdings" panose="05000000000000000000" pitchFamily="2" charset="2"/>
                </a:rPr>
                <a:t> </a:t>
              </a:r>
              <a:r>
                <a:rPr lang="en-US" sz="1200" dirty="0">
                  <a:solidFill>
                    <a:sysClr val="windowText" lastClr="000000"/>
                  </a:solidFill>
                </a:rPr>
                <a:t>ESP can run at its design capacity</a:t>
              </a:r>
              <a:endParaRPr lang="de-DE" sz="1200" dirty="0">
                <a:solidFill>
                  <a:sysClr val="windowText" lastClr="000000"/>
                </a:solidFill>
              </a:endParaRPr>
            </a:p>
          </p:txBody>
        </p:sp>
        <p:sp>
          <p:nvSpPr>
            <p:cNvPr id="13" name="Rechteck 12"/>
            <p:cNvSpPr/>
            <p:nvPr/>
          </p:nvSpPr>
          <p:spPr>
            <a:xfrm>
              <a:off x="7934495" y="2836668"/>
              <a:ext cx="1398265" cy="9533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ym typeface="Wingdings" panose="05000000000000000000" pitchFamily="2" charset="2"/>
                </a:rPr>
                <a:t> </a:t>
              </a:r>
              <a:r>
                <a:rPr lang="en-US" sz="1200" dirty="0"/>
                <a:t> Changing coal is getting easier </a:t>
              </a:r>
              <a:r>
                <a:rPr lang="en-US" sz="1200" dirty="0">
                  <a:solidFill>
                    <a:schemeClr val="tx1"/>
                  </a:solidFill>
                </a:rPr>
                <a:t>by increase/decrease SO</a:t>
              </a:r>
              <a:r>
                <a:rPr lang="en-US" sz="1200" baseline="-25000" dirty="0">
                  <a:solidFill>
                    <a:schemeClr val="tx1"/>
                  </a:solidFill>
                </a:rPr>
                <a:t>3</a:t>
              </a:r>
              <a:endParaRPr lang="de-DE" sz="1200" dirty="0">
                <a:solidFill>
                  <a:schemeClr val="tx1"/>
                </a:solidFill>
              </a:endParaRPr>
            </a:p>
          </p:txBody>
        </p:sp>
        <p:sp>
          <p:nvSpPr>
            <p:cNvPr id="14" name="Rechteck 13"/>
            <p:cNvSpPr/>
            <p:nvPr/>
          </p:nvSpPr>
          <p:spPr>
            <a:xfrm>
              <a:off x="7934495" y="3903749"/>
              <a:ext cx="1422217" cy="67730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ym typeface="Wingdings" panose="05000000000000000000" pitchFamily="2" charset="2"/>
                </a:rPr>
                <a:t> </a:t>
              </a:r>
              <a:r>
                <a:rPr lang="en-US" sz="1200" dirty="0"/>
                <a:t> Reduced back corona effect </a:t>
              </a:r>
              <a:r>
                <a:rPr lang="en-US" sz="1200" dirty="0">
                  <a:solidFill>
                    <a:schemeClr val="tx1"/>
                  </a:solidFill>
                </a:rPr>
                <a:t>ESP lifetime extended</a:t>
              </a:r>
              <a:endParaRPr lang="de-DE" sz="1200" dirty="0"/>
            </a:p>
          </p:txBody>
        </p:sp>
      </p:grpSp>
      <p:pic>
        <p:nvPicPr>
          <p:cNvPr id="15" name="Grafik 14"/>
          <p:cNvPicPr>
            <a:picLocks noChangeAspect="1"/>
          </p:cNvPicPr>
          <p:nvPr/>
        </p:nvPicPr>
        <p:blipFill>
          <a:blip r:embed="rId5"/>
          <a:stretch>
            <a:fillRect/>
          </a:stretch>
        </p:blipFill>
        <p:spPr>
          <a:xfrm flipH="1">
            <a:off x="4229470" y="2544373"/>
            <a:ext cx="1895451" cy="2754902"/>
          </a:xfrm>
          <a:prstGeom prst="rect">
            <a:avLst/>
          </a:prstGeom>
        </p:spPr>
      </p:pic>
      <p:sp>
        <p:nvSpPr>
          <p:cNvPr id="16" name="Abgerundete rechteckige Legende 15"/>
          <p:cNvSpPr/>
          <p:nvPr/>
        </p:nvSpPr>
        <p:spPr>
          <a:xfrm>
            <a:off x="6296141" y="1384027"/>
            <a:ext cx="2668471" cy="611659"/>
          </a:xfrm>
          <a:prstGeom prst="wedgeRoundRectCallout">
            <a:avLst>
              <a:gd name="adj1" fmla="val -71157"/>
              <a:gd name="adj2" fmla="val 14433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Why it´s important to pay attention on this:</a:t>
            </a:r>
          </a:p>
        </p:txBody>
      </p:sp>
    </p:spTree>
    <p:extLst>
      <p:ext uri="{BB962C8B-B14F-4D97-AF65-F5344CB8AC3E}">
        <p14:creationId xmlns:p14="http://schemas.microsoft.com/office/powerpoint/2010/main" val="130876811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39802A67-AE92-4308-8EB0-5E50CE61979D}"/>
              </a:ext>
            </a:extLst>
          </p:cNvPr>
          <p:cNvSpPr/>
          <p:nvPr/>
        </p:nvSpPr>
        <p:spPr>
          <a:xfrm>
            <a:off x="5176865" y="1056290"/>
            <a:ext cx="2527403" cy="4059620"/>
          </a:xfrm>
          <a:prstGeom prst="rect">
            <a:avLst/>
          </a:pr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3" name="Freihandform: Form 2">
            <a:extLst>
              <a:ext uri="{FF2B5EF4-FFF2-40B4-BE49-F238E27FC236}">
                <a16:creationId xmlns:a16="http://schemas.microsoft.com/office/drawing/2014/main" id="{5F647E1E-4267-4FBE-8CA3-C97352ED0E72}"/>
              </a:ext>
            </a:extLst>
          </p:cNvPr>
          <p:cNvSpPr/>
          <p:nvPr/>
        </p:nvSpPr>
        <p:spPr>
          <a:xfrm>
            <a:off x="3484179" y="1056290"/>
            <a:ext cx="2262352" cy="4059620"/>
          </a:xfrm>
          <a:custGeom>
            <a:avLst/>
            <a:gdLst>
              <a:gd name="connsiteX0" fmla="*/ 0 w 2262352"/>
              <a:gd name="connsiteY0" fmla="*/ 7882 h 4059620"/>
              <a:gd name="connsiteX1" fmla="*/ 15766 w 2262352"/>
              <a:gd name="connsiteY1" fmla="*/ 4059620 h 4059620"/>
              <a:gd name="connsiteX2" fmla="*/ 1962807 w 2262352"/>
              <a:gd name="connsiteY2" fmla="*/ 4059620 h 4059620"/>
              <a:gd name="connsiteX3" fmla="*/ 2262352 w 2262352"/>
              <a:gd name="connsiteY3" fmla="*/ 2041634 h 4059620"/>
              <a:gd name="connsiteX4" fmla="*/ 1954924 w 2262352"/>
              <a:gd name="connsiteY4" fmla="*/ 0 h 4059620"/>
              <a:gd name="connsiteX5" fmla="*/ 0 w 2262352"/>
              <a:gd name="connsiteY5" fmla="*/ 7882 h 405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2352" h="4059620">
                <a:moveTo>
                  <a:pt x="0" y="7882"/>
                </a:moveTo>
                <a:cubicBezTo>
                  <a:pt x="5255" y="1358461"/>
                  <a:pt x="10511" y="2709041"/>
                  <a:pt x="15766" y="4059620"/>
                </a:cubicBezTo>
                <a:lnTo>
                  <a:pt x="1962807" y="4059620"/>
                </a:lnTo>
                <a:lnTo>
                  <a:pt x="2262352" y="2041634"/>
                </a:lnTo>
                <a:lnTo>
                  <a:pt x="1954924" y="0"/>
                </a:lnTo>
                <a:lnTo>
                  <a:pt x="0" y="7882"/>
                </a:lnTo>
                <a:close/>
              </a:path>
            </a:pathLst>
          </a:custGeom>
          <a:solidFill>
            <a:schemeClr val="bg1">
              <a:lumMod val="75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grpSp>
        <p:nvGrpSpPr>
          <p:cNvPr id="10" name="Gruppieren 9"/>
          <p:cNvGrpSpPr/>
          <p:nvPr/>
        </p:nvGrpSpPr>
        <p:grpSpPr>
          <a:xfrm>
            <a:off x="5176865" y="1063625"/>
            <a:ext cx="2527403" cy="4079875"/>
            <a:chOff x="5176865" y="1063625"/>
            <a:chExt cx="2527403" cy="4079875"/>
          </a:xfrm>
        </p:grpSpPr>
        <p:sp>
          <p:nvSpPr>
            <p:cNvPr id="21" name="Richtungspfeil 20"/>
            <p:cNvSpPr/>
            <p:nvPr/>
          </p:nvSpPr>
          <p:spPr>
            <a:xfrm>
              <a:off x="5176865" y="1063625"/>
              <a:ext cx="2527403" cy="4030515"/>
            </a:xfrm>
            <a:prstGeom prst="homePlate">
              <a:avLst>
                <a:gd name="adj" fmla="val 0"/>
              </a:avLst>
            </a:prstGeom>
            <a:solidFill>
              <a:schemeClr val="bg1">
                <a:lumMod val="6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pic>
          <p:nvPicPr>
            <p:cNvPr id="22" name="Grafik 21"/>
            <p:cNvPicPr>
              <a:picLocks noChangeAspect="1"/>
            </p:cNvPicPr>
            <p:nvPr/>
          </p:nvPicPr>
          <p:blipFill rotWithShape="1">
            <a:blip r:embed="rId3"/>
            <a:srcRect l="71059"/>
            <a:stretch/>
          </p:blipFill>
          <p:spPr>
            <a:xfrm>
              <a:off x="5724127" y="1225285"/>
              <a:ext cx="1771399" cy="3918215"/>
            </a:xfrm>
            <a:prstGeom prst="rect">
              <a:avLst/>
            </a:prstGeom>
          </p:spPr>
        </p:pic>
      </p:grpSp>
      <p:sp>
        <p:nvSpPr>
          <p:cNvPr id="2" name="Titel 1"/>
          <p:cNvSpPr>
            <a:spLocks noGrp="1"/>
          </p:cNvSpPr>
          <p:nvPr>
            <p:ph type="title"/>
          </p:nvPr>
        </p:nvSpPr>
        <p:spPr/>
        <p:txBody>
          <a:bodyPr/>
          <a:lstStyle/>
          <a:p>
            <a:r>
              <a:rPr lang="en-US" cap="all" dirty="0">
                <a:solidFill>
                  <a:srgbClr val="FFC000"/>
                </a:solidFill>
              </a:rPr>
              <a:t>back corona</a:t>
            </a:r>
            <a:br>
              <a:rPr lang="en-US" dirty="0">
                <a:solidFill>
                  <a:schemeClr val="tx1"/>
                </a:solidFill>
              </a:rPr>
            </a:br>
            <a:r>
              <a:rPr lang="en-US" sz="1000" dirty="0">
                <a:solidFill>
                  <a:schemeClr val="tx1">
                    <a:lumMod val="65000"/>
                    <a:lumOff val="35000"/>
                  </a:schemeClr>
                </a:solidFill>
              </a:rPr>
              <a:t> … and it´s effect on ESP performance</a:t>
            </a:r>
            <a:endParaRPr lang="en-US" dirty="0">
              <a:solidFill>
                <a:schemeClr val="tx1">
                  <a:lumMod val="65000"/>
                  <a:lumOff val="35000"/>
                </a:schemeClr>
              </a:solidFill>
            </a:endParaRPr>
          </a:p>
        </p:txBody>
      </p:sp>
      <p:grpSp>
        <p:nvGrpSpPr>
          <p:cNvPr id="6" name="Gruppieren 5"/>
          <p:cNvGrpSpPr/>
          <p:nvPr/>
        </p:nvGrpSpPr>
        <p:grpSpPr>
          <a:xfrm>
            <a:off x="1259632" y="1063625"/>
            <a:ext cx="2232248" cy="4079875"/>
            <a:chOff x="1259632" y="1063625"/>
            <a:chExt cx="2232248" cy="4079875"/>
          </a:xfrm>
        </p:grpSpPr>
        <p:sp>
          <p:nvSpPr>
            <p:cNvPr id="5" name="Rechteck 4"/>
            <p:cNvSpPr/>
            <p:nvPr/>
          </p:nvSpPr>
          <p:spPr>
            <a:xfrm>
              <a:off x="1259632" y="1063625"/>
              <a:ext cx="2232248" cy="4030515"/>
            </a:xfrm>
            <a:prstGeom prst="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bg1"/>
                </a:solidFill>
                <a:latin typeface="Colaborate-Thin" pitchFamily="50" charset="0"/>
              </a:endParaRPr>
            </a:p>
          </p:txBody>
        </p:sp>
        <p:pic>
          <p:nvPicPr>
            <p:cNvPr id="13" name="Grafik 12"/>
            <p:cNvPicPr>
              <a:picLocks noChangeAspect="1"/>
            </p:cNvPicPr>
            <p:nvPr/>
          </p:nvPicPr>
          <p:blipFill rotWithShape="1">
            <a:blip r:embed="rId3"/>
            <a:srcRect r="65412"/>
            <a:stretch/>
          </p:blipFill>
          <p:spPr>
            <a:xfrm>
              <a:off x="1374847" y="1225285"/>
              <a:ext cx="2117033" cy="3918215"/>
            </a:xfrm>
            <a:prstGeom prst="rect">
              <a:avLst/>
            </a:prstGeom>
          </p:spPr>
        </p:pic>
      </p:grpSp>
      <p:pic>
        <p:nvPicPr>
          <p:cNvPr id="16" name="Grafik 15"/>
          <p:cNvPicPr>
            <a:picLocks noChangeAspect="1"/>
          </p:cNvPicPr>
          <p:nvPr/>
        </p:nvPicPr>
        <p:blipFill>
          <a:blip r:embed="rId4"/>
          <a:stretch>
            <a:fillRect/>
          </a:stretch>
        </p:blipFill>
        <p:spPr>
          <a:xfrm flipH="1">
            <a:off x="7607503" y="3824681"/>
            <a:ext cx="878094" cy="1318819"/>
          </a:xfrm>
          <a:prstGeom prst="rect">
            <a:avLst/>
          </a:prstGeom>
        </p:spPr>
      </p:pic>
      <p:sp>
        <p:nvSpPr>
          <p:cNvPr id="17" name="Rechteck 16"/>
          <p:cNvSpPr/>
          <p:nvPr/>
        </p:nvSpPr>
        <p:spPr>
          <a:xfrm>
            <a:off x="1907704" y="4847237"/>
            <a:ext cx="1152128" cy="2469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200" dirty="0">
                <a:sym typeface="Wingdings" panose="05000000000000000000" pitchFamily="2" charset="2"/>
              </a:rPr>
              <a:t>FRONT </a:t>
            </a:r>
            <a:r>
              <a:rPr lang="de-DE" sz="1200" dirty="0" err="1">
                <a:sym typeface="Wingdings" panose="05000000000000000000" pitchFamily="2" charset="2"/>
              </a:rPr>
              <a:t>view</a:t>
            </a:r>
            <a:endParaRPr lang="de-DE" sz="1200" dirty="0"/>
          </a:p>
        </p:txBody>
      </p:sp>
      <p:pic>
        <p:nvPicPr>
          <p:cNvPr id="18" name="Grafik 17"/>
          <p:cNvPicPr>
            <a:picLocks noChangeAspect="1"/>
          </p:cNvPicPr>
          <p:nvPr/>
        </p:nvPicPr>
        <p:blipFill rotWithShape="1">
          <a:blip r:embed="rId5" cstate="print">
            <a:extLst>
              <a:ext uri="{28A0092B-C50C-407E-A947-70E740481C1C}">
                <a14:useLocalDpi xmlns:a14="http://schemas.microsoft.com/office/drawing/2010/main" val="0"/>
              </a:ext>
            </a:extLst>
          </a:blip>
          <a:srcRect r="9035"/>
          <a:stretch/>
        </p:blipFill>
        <p:spPr>
          <a:xfrm>
            <a:off x="0" y="3635077"/>
            <a:ext cx="1152014" cy="859586"/>
          </a:xfrm>
          <a:prstGeom prst="rect">
            <a:avLst/>
          </a:prstGeom>
        </p:spPr>
      </p:pic>
      <p:grpSp>
        <p:nvGrpSpPr>
          <p:cNvPr id="12" name="Gruppieren 11"/>
          <p:cNvGrpSpPr/>
          <p:nvPr/>
        </p:nvGrpSpPr>
        <p:grpSpPr>
          <a:xfrm>
            <a:off x="7783557" y="1419622"/>
            <a:ext cx="1360443" cy="2194571"/>
            <a:chOff x="7704268" y="1419622"/>
            <a:chExt cx="1439732" cy="2194571"/>
          </a:xfrm>
        </p:grpSpPr>
        <p:pic>
          <p:nvPicPr>
            <p:cNvPr id="27" name="Picture 3" descr="P:\0 Organisation Pentol\0-5 Marketing\Fotografie - Film - Illustration\Products\2017-02-06 FGC Condition unit SO3\IMG_0693.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780" r="11119"/>
            <a:stretch/>
          </p:blipFill>
          <p:spPr bwMode="auto">
            <a:xfrm>
              <a:off x="7736244" y="2376836"/>
              <a:ext cx="1407756" cy="1237357"/>
            </a:xfrm>
            <a:prstGeom prst="rect">
              <a:avLst/>
            </a:prstGeom>
            <a:noFill/>
            <a:extLst>
              <a:ext uri="{909E8E84-426E-40DD-AFC4-6F175D3DCCD1}">
                <a14:hiddenFill xmlns:a14="http://schemas.microsoft.com/office/drawing/2010/main">
                  <a:solidFill>
                    <a:srgbClr val="FFFFFF"/>
                  </a:solidFill>
                </a14:hiddenFill>
              </a:ext>
            </a:extLst>
          </p:spPr>
        </p:pic>
        <p:sp>
          <p:nvSpPr>
            <p:cNvPr id="28" name="Rechteck 27"/>
            <p:cNvSpPr/>
            <p:nvPr/>
          </p:nvSpPr>
          <p:spPr>
            <a:xfrm>
              <a:off x="7704268" y="1419622"/>
              <a:ext cx="1439731" cy="92972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ym typeface="Wingdings" panose="05000000000000000000" pitchFamily="2" charset="2"/>
                </a:rPr>
                <a:t> </a:t>
              </a:r>
              <a:r>
                <a:rPr lang="en-US" sz="1200" dirty="0"/>
                <a:t> With FGC</a:t>
              </a:r>
              <a:br>
                <a:rPr lang="en-US" sz="1200" dirty="0"/>
              </a:br>
              <a:r>
                <a:rPr lang="en-US" sz="1200" dirty="0">
                  <a:solidFill>
                    <a:schemeClr val="tx1">
                      <a:lumMod val="95000"/>
                      <a:lumOff val="5000"/>
                    </a:schemeClr>
                  </a:solidFill>
                </a:rPr>
                <a:t>you may unleash the full potential of your ESP</a:t>
              </a:r>
              <a:endParaRPr lang="de-DE" sz="1200" dirty="0">
                <a:solidFill>
                  <a:schemeClr val="tx1">
                    <a:lumMod val="95000"/>
                    <a:lumOff val="5000"/>
                  </a:schemeClr>
                </a:solidFill>
              </a:endParaRPr>
            </a:p>
          </p:txBody>
        </p:sp>
      </p:grpSp>
      <p:sp>
        <p:nvSpPr>
          <p:cNvPr id="23" name="Rechteckige Legende 22"/>
          <p:cNvSpPr/>
          <p:nvPr/>
        </p:nvSpPr>
        <p:spPr>
          <a:xfrm>
            <a:off x="2530662" y="2859782"/>
            <a:ext cx="849242" cy="452685"/>
          </a:xfrm>
          <a:prstGeom prst="wedgeRectCallout">
            <a:avLst>
              <a:gd name="adj1" fmla="val 7595"/>
              <a:gd name="adj2" fmla="val 90642"/>
            </a:avLst>
          </a:prstGeom>
          <a:solidFill>
            <a:srgbClr val="8EA71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bg1"/>
                </a:solidFill>
              </a:rPr>
              <a:t>Discharge wires</a:t>
            </a:r>
            <a:endParaRPr lang="en-US" sz="1050" dirty="0">
              <a:solidFill>
                <a:schemeClr val="bg1"/>
              </a:solidFill>
              <a:latin typeface="Colaborate-Thin" pitchFamily="50" charset="0"/>
            </a:endParaRPr>
          </a:p>
        </p:txBody>
      </p:sp>
      <p:sp>
        <p:nvSpPr>
          <p:cNvPr id="24" name="Rechteckige Legende 23"/>
          <p:cNvSpPr/>
          <p:nvPr/>
        </p:nvSpPr>
        <p:spPr>
          <a:xfrm>
            <a:off x="1475656" y="2859782"/>
            <a:ext cx="893082" cy="452685"/>
          </a:xfrm>
          <a:prstGeom prst="wedgeRectCallout">
            <a:avLst>
              <a:gd name="adj1" fmla="val 10876"/>
              <a:gd name="adj2" fmla="val 7717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bg1"/>
                </a:solidFill>
              </a:rPr>
              <a:t>Collecting</a:t>
            </a:r>
            <a:br>
              <a:rPr lang="en-US" sz="1050" dirty="0">
                <a:solidFill>
                  <a:schemeClr val="bg1"/>
                </a:solidFill>
              </a:rPr>
            </a:br>
            <a:r>
              <a:rPr lang="en-US" sz="1050" dirty="0">
                <a:solidFill>
                  <a:schemeClr val="bg1"/>
                </a:solidFill>
              </a:rPr>
              <a:t> plate</a:t>
            </a:r>
            <a:endParaRPr lang="en-US" sz="1050" dirty="0">
              <a:solidFill>
                <a:schemeClr val="bg1"/>
              </a:solidFill>
              <a:latin typeface="Colaborate-Thin" pitchFamily="50" charset="0"/>
            </a:endParaRPr>
          </a:p>
        </p:txBody>
      </p:sp>
      <p:grpSp>
        <p:nvGrpSpPr>
          <p:cNvPr id="4" name="Gruppieren 3">
            <a:extLst>
              <a:ext uri="{FF2B5EF4-FFF2-40B4-BE49-F238E27FC236}">
                <a16:creationId xmlns:a16="http://schemas.microsoft.com/office/drawing/2014/main" id="{D5F13CE3-708C-4CF2-88BB-B58F4DDB052F}"/>
              </a:ext>
            </a:extLst>
          </p:cNvPr>
          <p:cNvGrpSpPr/>
          <p:nvPr/>
        </p:nvGrpSpPr>
        <p:grpSpPr>
          <a:xfrm>
            <a:off x="3491880" y="1063625"/>
            <a:ext cx="2232248" cy="4079875"/>
            <a:chOff x="3491880" y="1063625"/>
            <a:chExt cx="2232248" cy="4079875"/>
          </a:xfrm>
        </p:grpSpPr>
        <p:grpSp>
          <p:nvGrpSpPr>
            <p:cNvPr id="7" name="Gruppieren 6"/>
            <p:cNvGrpSpPr/>
            <p:nvPr/>
          </p:nvGrpSpPr>
          <p:grpSpPr>
            <a:xfrm>
              <a:off x="3491880" y="1063625"/>
              <a:ext cx="2232248" cy="4079875"/>
              <a:chOff x="3491880" y="1063625"/>
              <a:chExt cx="2232248" cy="4079875"/>
            </a:xfrm>
          </p:grpSpPr>
          <p:sp>
            <p:nvSpPr>
              <p:cNvPr id="20" name="Richtungspfeil 19"/>
              <p:cNvSpPr/>
              <p:nvPr/>
            </p:nvSpPr>
            <p:spPr>
              <a:xfrm>
                <a:off x="3491880" y="1063625"/>
                <a:ext cx="2232248" cy="4030515"/>
              </a:xfrm>
              <a:prstGeom prst="homePlate">
                <a:avLst>
                  <a:gd name="adj" fmla="val 13304"/>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bg1"/>
                  </a:solidFill>
                  <a:latin typeface="Colaborate-Thin" pitchFamily="50" charset="0"/>
                </a:endParaRPr>
              </a:p>
            </p:txBody>
          </p:sp>
          <p:pic>
            <p:nvPicPr>
              <p:cNvPr id="19" name="Grafik 18"/>
              <p:cNvPicPr>
                <a:picLocks noChangeAspect="1"/>
              </p:cNvPicPr>
              <p:nvPr/>
            </p:nvPicPr>
            <p:blipFill rotWithShape="1">
              <a:blip r:embed="rId3"/>
              <a:srcRect l="36941" r="33647"/>
              <a:stretch/>
            </p:blipFill>
            <p:spPr>
              <a:xfrm>
                <a:off x="3635895" y="1225285"/>
                <a:ext cx="1800201" cy="3918215"/>
              </a:xfrm>
              <a:prstGeom prst="rect">
                <a:avLst/>
              </a:prstGeom>
            </p:spPr>
          </p:pic>
        </p:grpSp>
        <p:sp>
          <p:nvSpPr>
            <p:cNvPr id="29" name="Rechteckige Legende 28"/>
            <p:cNvSpPr/>
            <p:nvPr/>
          </p:nvSpPr>
          <p:spPr>
            <a:xfrm>
              <a:off x="3654319" y="2859782"/>
              <a:ext cx="849242" cy="288031"/>
            </a:xfrm>
            <a:prstGeom prst="wedgeRectCallout">
              <a:avLst>
                <a:gd name="adj1" fmla="val 9389"/>
                <a:gd name="adj2" fmla="val 117178"/>
              </a:avLst>
            </a:prstGeom>
            <a:solidFill>
              <a:srgbClr val="C4B28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bg1"/>
                  </a:solidFill>
                </a:rPr>
                <a:t>Dust load</a:t>
              </a:r>
              <a:endParaRPr lang="en-US" sz="1050" dirty="0">
                <a:solidFill>
                  <a:schemeClr val="bg1"/>
                </a:solidFill>
                <a:latin typeface="Colaborate-Thin" pitchFamily="50" charset="0"/>
              </a:endParaRPr>
            </a:p>
          </p:txBody>
        </p:sp>
      </p:grpSp>
    </p:spTree>
    <p:extLst>
      <p:ext uri="{BB962C8B-B14F-4D97-AF65-F5344CB8AC3E}">
        <p14:creationId xmlns:p14="http://schemas.microsoft.com/office/powerpoint/2010/main" val="2068994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0A0E5110-CEE0-432E-8F7E-2456AA2CB2F3}"/>
              </a:ext>
            </a:extLst>
          </p:cNvPr>
          <p:cNvSpPr/>
          <p:nvPr/>
        </p:nvSpPr>
        <p:spPr>
          <a:xfrm>
            <a:off x="477466" y="4239827"/>
            <a:ext cx="1360276" cy="256952"/>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56" y="1002235"/>
            <a:ext cx="2349459" cy="1246932"/>
          </a:xfrm>
          <a:prstGeom prst="rect">
            <a:avLst/>
          </a:prstGeom>
        </p:spPr>
      </p:pic>
      <p:sp>
        <p:nvSpPr>
          <p:cNvPr id="2" name="Titel 1"/>
          <p:cNvSpPr>
            <a:spLocks noGrp="1"/>
          </p:cNvSpPr>
          <p:nvPr>
            <p:ph type="title"/>
          </p:nvPr>
        </p:nvSpPr>
        <p:spPr/>
        <p:txBody>
          <a:bodyPr/>
          <a:lstStyle/>
          <a:p>
            <a:r>
              <a:rPr lang="en-US" dirty="0">
                <a:solidFill>
                  <a:srgbClr val="FFC000"/>
                </a:solidFill>
              </a:rPr>
              <a:t>OPERATING PRINCIPLE</a:t>
            </a:r>
            <a:br>
              <a:rPr lang="en-US" dirty="0">
                <a:solidFill>
                  <a:schemeClr val="tx1"/>
                </a:solidFill>
              </a:rPr>
            </a:br>
            <a:endParaRPr lang="en-US" dirty="0">
              <a:solidFill>
                <a:schemeClr val="tx1"/>
              </a:solidFill>
            </a:endParaRPr>
          </a:p>
        </p:txBody>
      </p:sp>
      <p:grpSp>
        <p:nvGrpSpPr>
          <p:cNvPr id="6" name="Gruppieren 5"/>
          <p:cNvGrpSpPr/>
          <p:nvPr/>
        </p:nvGrpSpPr>
        <p:grpSpPr>
          <a:xfrm>
            <a:off x="3004826" y="988622"/>
            <a:ext cx="6139174" cy="3069587"/>
            <a:chOff x="-25365" y="942322"/>
            <a:chExt cx="6139174" cy="3069587"/>
          </a:xfrm>
        </p:grpSpPr>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65" y="942322"/>
              <a:ext cx="6139174" cy="3069587"/>
            </a:xfrm>
            <a:prstGeom prst="rect">
              <a:avLst/>
            </a:prstGeom>
          </p:spPr>
        </p:pic>
        <p:sp>
          <p:nvSpPr>
            <p:cNvPr id="15" name="Rechteck 14"/>
            <p:cNvSpPr/>
            <p:nvPr/>
          </p:nvSpPr>
          <p:spPr>
            <a:xfrm>
              <a:off x="3111526" y="3608343"/>
              <a:ext cx="1728192" cy="2983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optional electric steam boiler</a:t>
              </a:r>
            </a:p>
          </p:txBody>
        </p:sp>
        <p:sp>
          <p:nvSpPr>
            <p:cNvPr id="16" name="Rechteck 15"/>
            <p:cNvSpPr/>
            <p:nvPr/>
          </p:nvSpPr>
          <p:spPr>
            <a:xfrm>
              <a:off x="1123884" y="1369719"/>
              <a:ext cx="864096" cy="2020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rPr>
                <a:t>flue gas duct</a:t>
              </a:r>
            </a:p>
          </p:txBody>
        </p:sp>
        <p:sp>
          <p:nvSpPr>
            <p:cNvPr id="18" name="Rechteck 4"/>
            <p:cNvSpPr/>
            <p:nvPr/>
          </p:nvSpPr>
          <p:spPr>
            <a:xfrm>
              <a:off x="2296685" y="1478045"/>
              <a:ext cx="1008113" cy="218032"/>
            </a:xfrm>
            <a:custGeom>
              <a:avLst/>
              <a:gdLst>
                <a:gd name="connsiteX0" fmla="*/ 0 w 2664296"/>
                <a:gd name="connsiteY0" fmla="*/ 0 h 288032"/>
                <a:gd name="connsiteX1" fmla="*/ 2664296 w 2664296"/>
                <a:gd name="connsiteY1" fmla="*/ 0 h 288032"/>
                <a:gd name="connsiteX2" fmla="*/ 2664296 w 2664296"/>
                <a:gd name="connsiteY2" fmla="*/ 288032 h 288032"/>
                <a:gd name="connsiteX3" fmla="*/ 0 w 2664296"/>
                <a:gd name="connsiteY3" fmla="*/ 288032 h 288032"/>
                <a:gd name="connsiteX4" fmla="*/ 0 w 2664296"/>
                <a:gd name="connsiteY4" fmla="*/ 0 h 288032"/>
                <a:gd name="connsiteX0" fmla="*/ 0 w 2765896"/>
                <a:gd name="connsiteY0" fmla="*/ 0 h 288032"/>
                <a:gd name="connsiteX1" fmla="*/ 2765896 w 2765896"/>
                <a:gd name="connsiteY1" fmla="*/ 7816 h 288032"/>
                <a:gd name="connsiteX2" fmla="*/ 2664296 w 2765896"/>
                <a:gd name="connsiteY2" fmla="*/ 288032 h 288032"/>
                <a:gd name="connsiteX3" fmla="*/ 0 w 2765896"/>
                <a:gd name="connsiteY3" fmla="*/ 288032 h 288032"/>
                <a:gd name="connsiteX4" fmla="*/ 0 w 2765896"/>
                <a:gd name="connsiteY4" fmla="*/ 0 h 288032"/>
                <a:gd name="connsiteX0" fmla="*/ 101600 w 2867496"/>
                <a:gd name="connsiteY0" fmla="*/ 0 h 288032"/>
                <a:gd name="connsiteX1" fmla="*/ 2867496 w 2867496"/>
                <a:gd name="connsiteY1" fmla="*/ 7816 h 288032"/>
                <a:gd name="connsiteX2" fmla="*/ 2765896 w 2867496"/>
                <a:gd name="connsiteY2" fmla="*/ 288032 h 288032"/>
                <a:gd name="connsiteX3" fmla="*/ 0 w 2867496"/>
                <a:gd name="connsiteY3" fmla="*/ 288032 h 288032"/>
                <a:gd name="connsiteX4" fmla="*/ 101600 w 2867496"/>
                <a:gd name="connsiteY4" fmla="*/ 0 h 28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496" h="288032">
                  <a:moveTo>
                    <a:pt x="101600" y="0"/>
                  </a:moveTo>
                  <a:lnTo>
                    <a:pt x="2867496" y="7816"/>
                  </a:lnTo>
                  <a:lnTo>
                    <a:pt x="2765896" y="288032"/>
                  </a:lnTo>
                  <a:lnTo>
                    <a:pt x="0" y="288032"/>
                  </a:lnTo>
                  <a:lnTo>
                    <a:pt x="10160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65000"/>
                      <a:lumOff val="35000"/>
                    </a:schemeClr>
                  </a:solidFill>
                </a:rPr>
                <a:t>injector probes </a:t>
              </a:r>
            </a:p>
          </p:txBody>
        </p:sp>
        <p:sp>
          <p:nvSpPr>
            <p:cNvPr id="19" name="Rechteck 4"/>
            <p:cNvSpPr/>
            <p:nvPr/>
          </p:nvSpPr>
          <p:spPr>
            <a:xfrm>
              <a:off x="3598853" y="1799571"/>
              <a:ext cx="973147" cy="258745"/>
            </a:xfrm>
            <a:custGeom>
              <a:avLst/>
              <a:gdLst>
                <a:gd name="connsiteX0" fmla="*/ 0 w 2664296"/>
                <a:gd name="connsiteY0" fmla="*/ 0 h 288032"/>
                <a:gd name="connsiteX1" fmla="*/ 2664296 w 2664296"/>
                <a:gd name="connsiteY1" fmla="*/ 0 h 288032"/>
                <a:gd name="connsiteX2" fmla="*/ 2664296 w 2664296"/>
                <a:gd name="connsiteY2" fmla="*/ 288032 h 288032"/>
                <a:gd name="connsiteX3" fmla="*/ 0 w 2664296"/>
                <a:gd name="connsiteY3" fmla="*/ 288032 h 288032"/>
                <a:gd name="connsiteX4" fmla="*/ 0 w 2664296"/>
                <a:gd name="connsiteY4" fmla="*/ 0 h 288032"/>
                <a:gd name="connsiteX0" fmla="*/ 0 w 2765896"/>
                <a:gd name="connsiteY0" fmla="*/ 0 h 288032"/>
                <a:gd name="connsiteX1" fmla="*/ 2765896 w 2765896"/>
                <a:gd name="connsiteY1" fmla="*/ 7816 h 288032"/>
                <a:gd name="connsiteX2" fmla="*/ 2664296 w 2765896"/>
                <a:gd name="connsiteY2" fmla="*/ 288032 h 288032"/>
                <a:gd name="connsiteX3" fmla="*/ 0 w 2765896"/>
                <a:gd name="connsiteY3" fmla="*/ 288032 h 288032"/>
                <a:gd name="connsiteX4" fmla="*/ 0 w 2765896"/>
                <a:gd name="connsiteY4" fmla="*/ 0 h 288032"/>
                <a:gd name="connsiteX0" fmla="*/ 101600 w 2867496"/>
                <a:gd name="connsiteY0" fmla="*/ 0 h 288032"/>
                <a:gd name="connsiteX1" fmla="*/ 2867496 w 2867496"/>
                <a:gd name="connsiteY1" fmla="*/ 7816 h 288032"/>
                <a:gd name="connsiteX2" fmla="*/ 2765896 w 2867496"/>
                <a:gd name="connsiteY2" fmla="*/ 288032 h 288032"/>
                <a:gd name="connsiteX3" fmla="*/ 0 w 2867496"/>
                <a:gd name="connsiteY3" fmla="*/ 288032 h 288032"/>
                <a:gd name="connsiteX4" fmla="*/ 101600 w 2867496"/>
                <a:gd name="connsiteY4" fmla="*/ 0 h 28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496" h="288032">
                  <a:moveTo>
                    <a:pt x="101600" y="0"/>
                  </a:moveTo>
                  <a:lnTo>
                    <a:pt x="2867496" y="7816"/>
                  </a:lnTo>
                  <a:lnTo>
                    <a:pt x="2765896" y="288032"/>
                  </a:lnTo>
                  <a:lnTo>
                    <a:pt x="0" y="288032"/>
                  </a:lnTo>
                  <a:lnTo>
                    <a:pt x="10160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65000"/>
                      <a:lumOff val="35000"/>
                    </a:schemeClr>
                  </a:solidFill>
                </a:rPr>
                <a:t>converter unit</a:t>
              </a:r>
            </a:p>
          </p:txBody>
        </p:sp>
        <p:sp>
          <p:nvSpPr>
            <p:cNvPr id="20" name="Rechteck 4"/>
            <p:cNvSpPr/>
            <p:nvPr/>
          </p:nvSpPr>
          <p:spPr>
            <a:xfrm>
              <a:off x="1037483" y="3273898"/>
              <a:ext cx="1556120" cy="188986"/>
            </a:xfrm>
            <a:custGeom>
              <a:avLst/>
              <a:gdLst>
                <a:gd name="connsiteX0" fmla="*/ 0 w 2664296"/>
                <a:gd name="connsiteY0" fmla="*/ 0 h 288032"/>
                <a:gd name="connsiteX1" fmla="*/ 2664296 w 2664296"/>
                <a:gd name="connsiteY1" fmla="*/ 0 h 288032"/>
                <a:gd name="connsiteX2" fmla="*/ 2664296 w 2664296"/>
                <a:gd name="connsiteY2" fmla="*/ 288032 h 288032"/>
                <a:gd name="connsiteX3" fmla="*/ 0 w 2664296"/>
                <a:gd name="connsiteY3" fmla="*/ 288032 h 288032"/>
                <a:gd name="connsiteX4" fmla="*/ 0 w 2664296"/>
                <a:gd name="connsiteY4" fmla="*/ 0 h 288032"/>
                <a:gd name="connsiteX0" fmla="*/ 0 w 2765896"/>
                <a:gd name="connsiteY0" fmla="*/ 0 h 288032"/>
                <a:gd name="connsiteX1" fmla="*/ 2765896 w 2765896"/>
                <a:gd name="connsiteY1" fmla="*/ 7816 h 288032"/>
                <a:gd name="connsiteX2" fmla="*/ 2664296 w 2765896"/>
                <a:gd name="connsiteY2" fmla="*/ 288032 h 288032"/>
                <a:gd name="connsiteX3" fmla="*/ 0 w 2765896"/>
                <a:gd name="connsiteY3" fmla="*/ 288032 h 288032"/>
                <a:gd name="connsiteX4" fmla="*/ 0 w 2765896"/>
                <a:gd name="connsiteY4" fmla="*/ 0 h 288032"/>
                <a:gd name="connsiteX0" fmla="*/ 101600 w 2867496"/>
                <a:gd name="connsiteY0" fmla="*/ 0 h 288032"/>
                <a:gd name="connsiteX1" fmla="*/ 2867496 w 2867496"/>
                <a:gd name="connsiteY1" fmla="*/ 7816 h 288032"/>
                <a:gd name="connsiteX2" fmla="*/ 2765896 w 2867496"/>
                <a:gd name="connsiteY2" fmla="*/ 288032 h 288032"/>
                <a:gd name="connsiteX3" fmla="*/ 0 w 2867496"/>
                <a:gd name="connsiteY3" fmla="*/ 288032 h 288032"/>
                <a:gd name="connsiteX4" fmla="*/ 101600 w 2867496"/>
                <a:gd name="connsiteY4" fmla="*/ 0 h 28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496" h="288032">
                  <a:moveTo>
                    <a:pt x="101600" y="0"/>
                  </a:moveTo>
                  <a:lnTo>
                    <a:pt x="2867496" y="7816"/>
                  </a:lnTo>
                  <a:lnTo>
                    <a:pt x="2765896" y="288032"/>
                  </a:lnTo>
                  <a:lnTo>
                    <a:pt x="0" y="288032"/>
                  </a:lnTo>
                  <a:lnTo>
                    <a:pt x="10160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65000"/>
                      <a:lumOff val="35000"/>
                    </a:schemeClr>
                  </a:solidFill>
                </a:rPr>
                <a:t>liquid sulfur storage tank</a:t>
              </a:r>
            </a:p>
          </p:txBody>
        </p:sp>
      </p:grpSp>
      <p:pic>
        <p:nvPicPr>
          <p:cNvPr id="21" name="Grafik 20"/>
          <p:cNvPicPr>
            <a:picLocks noChangeAspect="1"/>
          </p:cNvPicPr>
          <p:nvPr/>
        </p:nvPicPr>
        <p:blipFill>
          <a:blip r:embed="rId5"/>
          <a:stretch>
            <a:fillRect/>
          </a:stretch>
        </p:blipFill>
        <p:spPr>
          <a:xfrm>
            <a:off x="-36512" y="2463659"/>
            <a:ext cx="3339934" cy="1620259"/>
          </a:xfrm>
          <a:prstGeom prst="rect">
            <a:avLst/>
          </a:prstGeom>
        </p:spPr>
      </p:pic>
      <p:sp>
        <p:nvSpPr>
          <p:cNvPr id="22" name="Abgerundete rechteckige Legende 21"/>
          <p:cNvSpPr/>
          <p:nvPr/>
        </p:nvSpPr>
        <p:spPr>
          <a:xfrm>
            <a:off x="35496" y="2298561"/>
            <a:ext cx="1944216" cy="417205"/>
          </a:xfrm>
          <a:prstGeom prst="wedgeRoundRectCallout">
            <a:avLst>
              <a:gd name="adj1" fmla="val 35373"/>
              <a:gd name="adj2" fmla="val 7104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PENTOL FGC-units are installed right before your ESPs </a:t>
            </a:r>
          </a:p>
        </p:txBody>
      </p:sp>
      <p:grpSp>
        <p:nvGrpSpPr>
          <p:cNvPr id="12" name="Gruppieren 11"/>
          <p:cNvGrpSpPr/>
          <p:nvPr/>
        </p:nvGrpSpPr>
        <p:grpSpPr>
          <a:xfrm>
            <a:off x="477466" y="4227934"/>
            <a:ext cx="8415014" cy="326113"/>
            <a:chOff x="477466" y="4227934"/>
            <a:chExt cx="8415014" cy="326113"/>
          </a:xfrm>
        </p:grpSpPr>
        <p:sp>
          <p:nvSpPr>
            <p:cNvPr id="17" name="Rechteck 16"/>
            <p:cNvSpPr/>
            <p:nvPr/>
          </p:nvSpPr>
          <p:spPr>
            <a:xfrm>
              <a:off x="477466" y="4227934"/>
              <a:ext cx="8415014" cy="32611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                                      is injected into the flue gas stream by means of injection probes.</a:t>
              </a:r>
            </a:p>
          </p:txBody>
        </p:sp>
        <p:sp>
          <p:nvSpPr>
            <p:cNvPr id="23" name="Rechteck 22"/>
            <p:cNvSpPr/>
            <p:nvPr/>
          </p:nvSpPr>
          <p:spPr>
            <a:xfrm>
              <a:off x="479512" y="4242772"/>
              <a:ext cx="1358230" cy="2552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en-US" sz="1200" b="1" dirty="0">
                  <a:solidFill>
                    <a:schemeClr val="bg1"/>
                  </a:solidFill>
                </a:rPr>
                <a:t>An SO</a:t>
              </a:r>
              <a:r>
                <a:rPr lang="en-US" sz="1200" b="1" baseline="-25000" dirty="0">
                  <a:solidFill>
                    <a:schemeClr val="bg1"/>
                  </a:solidFill>
                </a:rPr>
                <a:t>3</a:t>
              </a:r>
              <a:r>
                <a:rPr lang="en-US" sz="1200" b="1" dirty="0">
                  <a:solidFill>
                    <a:schemeClr val="bg1"/>
                  </a:solidFill>
                </a:rPr>
                <a:t>/air mixture</a:t>
              </a:r>
              <a:endParaRPr lang="en-US"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24" name="Rechteck 23"/>
          <p:cNvSpPr/>
          <p:nvPr/>
        </p:nvSpPr>
        <p:spPr>
          <a:xfrm>
            <a:off x="-42601" y="4545016"/>
            <a:ext cx="8935081" cy="461665"/>
          </a:xfrm>
          <a:prstGeom prst="rect">
            <a:avLst/>
          </a:prstGeom>
        </p:spPr>
        <p:txBody>
          <a:bodyPr wrap="square">
            <a:spAutoFit/>
          </a:bodyPr>
          <a:lstStyle/>
          <a:p>
            <a:pPr algn="ctr"/>
            <a:r>
              <a:rPr lang="en-US" sz="1200" u="sng" dirty="0"/>
              <a:t>The right quantity of SO</a:t>
            </a:r>
            <a:r>
              <a:rPr lang="en-US" sz="1200" u="sng" baseline="-25000" dirty="0"/>
              <a:t>3</a:t>
            </a:r>
            <a:r>
              <a:rPr lang="en-US" sz="1200" u="sng" dirty="0"/>
              <a:t> is produced online:</a:t>
            </a:r>
          </a:p>
          <a:p>
            <a:pPr algn="ctr"/>
            <a:r>
              <a:rPr lang="en-US" sz="1200" dirty="0"/>
              <a:t>In the sulfur burner, the sulfur ignites, oxidizes to SO</a:t>
            </a:r>
            <a:r>
              <a:rPr lang="en-US" sz="1200" baseline="-25000" dirty="0"/>
              <a:t>2</a:t>
            </a:r>
            <a:r>
              <a:rPr lang="en-US" sz="1200" dirty="0"/>
              <a:t> and is converted to SO</a:t>
            </a:r>
            <a:r>
              <a:rPr lang="en-US" sz="1200" baseline="-25000" dirty="0"/>
              <a:t>3</a:t>
            </a:r>
            <a:r>
              <a:rPr lang="en-US" sz="1200" dirty="0"/>
              <a:t> with the Pentol </a:t>
            </a:r>
            <a:r>
              <a:rPr lang="en-US" sz="1200" dirty="0" err="1"/>
              <a:t>TwinCat</a:t>
            </a:r>
            <a:r>
              <a:rPr lang="en-US" sz="1200" dirty="0"/>
              <a:t> </a:t>
            </a:r>
            <a:r>
              <a:rPr lang="en-US" sz="1200" dirty="0" err="1"/>
              <a:t>catalyser</a:t>
            </a:r>
            <a:r>
              <a:rPr lang="en-US" sz="1200" dirty="0"/>
              <a:t>.</a:t>
            </a:r>
          </a:p>
        </p:txBody>
      </p:sp>
    </p:spTree>
    <p:extLst>
      <p:ext uri="{BB962C8B-B14F-4D97-AF65-F5344CB8AC3E}">
        <p14:creationId xmlns:p14="http://schemas.microsoft.com/office/powerpoint/2010/main" val="162135910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9" y="1019409"/>
            <a:ext cx="8248181" cy="4124091"/>
          </a:xfrm>
          <a:prstGeom prst="rect">
            <a:avLst/>
          </a:prstGeom>
        </p:spPr>
      </p:pic>
      <p:sp>
        <p:nvSpPr>
          <p:cNvPr id="2" name="Titel 1"/>
          <p:cNvSpPr>
            <a:spLocks noGrp="1"/>
          </p:cNvSpPr>
          <p:nvPr>
            <p:ph type="title"/>
          </p:nvPr>
        </p:nvSpPr>
        <p:spPr/>
        <p:txBody>
          <a:bodyPr/>
          <a:lstStyle/>
          <a:p>
            <a:r>
              <a:rPr lang="en-US" dirty="0">
                <a:solidFill>
                  <a:srgbClr val="FFC000"/>
                </a:solidFill>
              </a:rPr>
              <a:t>OPERATING PRINCIPLE</a:t>
            </a:r>
            <a:endParaRPr lang="en-US" dirty="0">
              <a:solidFill>
                <a:schemeClr val="tx1"/>
              </a:solidFill>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38669" y="3760099"/>
            <a:ext cx="1224261" cy="1224261"/>
          </a:xfrm>
          <a:prstGeom prst="ellipse">
            <a:avLst/>
          </a:prstGeom>
          <a:ln w="63500" cap="rnd">
            <a:noFill/>
          </a:ln>
          <a:effectLst/>
        </p:spPr>
      </p:pic>
      <p:pic>
        <p:nvPicPr>
          <p:cNvPr id="12" name="Grafik 11"/>
          <p:cNvPicPr>
            <a:picLocks noChangeAspect="1"/>
          </p:cNvPicPr>
          <p:nvPr/>
        </p:nvPicPr>
        <p:blipFill rotWithShape="1">
          <a:blip r:embed="rId5" cstate="print">
            <a:extLst>
              <a:ext uri="{28A0092B-C50C-407E-A947-70E740481C1C}">
                <a14:useLocalDpi xmlns:a14="http://schemas.microsoft.com/office/drawing/2010/main" val="0"/>
              </a:ext>
            </a:extLst>
          </a:blip>
          <a:srcRect l="16134" t="2561" r="3197" b="3178"/>
          <a:stretch/>
        </p:blipFill>
        <p:spPr>
          <a:xfrm>
            <a:off x="102619" y="3946160"/>
            <a:ext cx="1066402" cy="1038200"/>
          </a:xfrm>
          <a:prstGeom prst="ellipse">
            <a:avLst/>
          </a:prstGeom>
          <a:ln w="63500" cap="rnd">
            <a:noFill/>
          </a:ln>
          <a:effectLst/>
        </p:spPr>
      </p:pic>
      <p:pic>
        <p:nvPicPr>
          <p:cNvPr id="15" name="Grafik 14"/>
          <p:cNvPicPr>
            <a:picLocks noChangeAspect="1"/>
          </p:cNvPicPr>
          <p:nvPr/>
        </p:nvPicPr>
        <p:blipFill>
          <a:blip r:embed="rId6"/>
          <a:stretch>
            <a:fillRect/>
          </a:stretch>
        </p:blipFill>
        <p:spPr>
          <a:xfrm>
            <a:off x="4204984" y="1291344"/>
            <a:ext cx="1679500" cy="1623274"/>
          </a:xfrm>
          <a:prstGeom prst="rect">
            <a:avLst/>
          </a:prstGeom>
        </p:spPr>
      </p:pic>
      <p:pic>
        <p:nvPicPr>
          <p:cNvPr id="16" name="Grafik 15"/>
          <p:cNvPicPr>
            <a:picLocks noChangeAspect="1"/>
          </p:cNvPicPr>
          <p:nvPr/>
        </p:nvPicPr>
        <p:blipFill>
          <a:blip r:embed="rId7"/>
          <a:stretch>
            <a:fillRect/>
          </a:stretch>
        </p:blipFill>
        <p:spPr>
          <a:xfrm>
            <a:off x="2242256" y="1496059"/>
            <a:ext cx="1986409" cy="1836886"/>
          </a:xfrm>
          <a:prstGeom prst="rect">
            <a:avLst/>
          </a:prstGeom>
        </p:spPr>
      </p:pic>
      <p:sp>
        <p:nvSpPr>
          <p:cNvPr id="13" name="Rechteck 12"/>
          <p:cNvSpPr/>
          <p:nvPr/>
        </p:nvSpPr>
        <p:spPr>
          <a:xfrm>
            <a:off x="106167" y="1123700"/>
            <a:ext cx="2942171" cy="2374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b="1" dirty="0"/>
              <a:t>by injecting SO3 into the flue gas stream</a:t>
            </a:r>
            <a:endParaRPr lang="de-DE" sz="1200" dirty="0"/>
          </a:p>
        </p:txBody>
      </p:sp>
      <p:sp>
        <p:nvSpPr>
          <p:cNvPr id="14" name="Rechteck 13"/>
          <p:cNvSpPr/>
          <p:nvPr/>
        </p:nvSpPr>
        <p:spPr>
          <a:xfrm>
            <a:off x="166779" y="1613415"/>
            <a:ext cx="2316989" cy="18020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olidFill>
                  <a:schemeClr val="tx1">
                    <a:lumMod val="65000"/>
                    <a:lumOff val="35000"/>
                  </a:schemeClr>
                </a:solidFill>
                <a:sym typeface="Wingdings" panose="05000000000000000000" pitchFamily="2" charset="2"/>
              </a:rPr>
              <a:t> </a:t>
            </a:r>
            <a:r>
              <a:rPr lang="en-US" sz="1200" dirty="0">
                <a:solidFill>
                  <a:schemeClr val="tx1">
                    <a:lumMod val="65000"/>
                    <a:lumOff val="35000"/>
                  </a:schemeClr>
                </a:solidFill>
              </a:rPr>
              <a:t>reducing the fly ash resistivity</a:t>
            </a:r>
            <a:endParaRPr lang="de-DE" sz="1200" dirty="0">
              <a:solidFill>
                <a:schemeClr val="tx1">
                  <a:lumMod val="65000"/>
                  <a:lumOff val="35000"/>
                </a:schemeClr>
              </a:solidFill>
            </a:endParaRPr>
          </a:p>
        </p:txBody>
      </p:sp>
      <p:sp>
        <p:nvSpPr>
          <p:cNvPr id="18" name="Rechteck 17"/>
          <p:cNvSpPr/>
          <p:nvPr/>
        </p:nvSpPr>
        <p:spPr>
          <a:xfrm>
            <a:off x="6516216" y="2509486"/>
            <a:ext cx="2627784" cy="20628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dirty="0">
                <a:solidFill>
                  <a:schemeClr val="tx1">
                    <a:lumMod val="65000"/>
                    <a:lumOff val="35000"/>
                  </a:schemeClr>
                </a:solidFill>
                <a:sym typeface="Wingdings" panose="05000000000000000000" pitchFamily="2" charset="2"/>
              </a:rPr>
              <a:t> </a:t>
            </a:r>
            <a:r>
              <a:rPr lang="en-US" sz="1200" dirty="0">
                <a:solidFill>
                  <a:schemeClr val="tx1">
                    <a:lumMod val="65000"/>
                    <a:lumOff val="35000"/>
                  </a:schemeClr>
                </a:solidFill>
              </a:rPr>
              <a:t> increasing the efficiency of your ESP</a:t>
            </a:r>
            <a:endParaRPr lang="de-DE" sz="1200" dirty="0">
              <a:solidFill>
                <a:schemeClr val="tx1">
                  <a:lumMod val="65000"/>
                  <a:lumOff val="35000"/>
                </a:schemeClr>
              </a:solidFill>
            </a:endParaRPr>
          </a:p>
        </p:txBody>
      </p:sp>
      <p:pic>
        <p:nvPicPr>
          <p:cNvPr id="19" name="Grafik 18"/>
          <p:cNvPicPr>
            <a:picLocks noChangeAspect="1"/>
          </p:cNvPicPr>
          <p:nvPr/>
        </p:nvPicPr>
        <p:blipFill rotWithShape="1">
          <a:blip r:embed="rId8" cstate="print">
            <a:extLst>
              <a:ext uri="{28A0092B-C50C-407E-A947-70E740481C1C}">
                <a14:useLocalDpi xmlns:a14="http://schemas.microsoft.com/office/drawing/2010/main" val="0"/>
              </a:ext>
            </a:extLst>
          </a:blip>
          <a:srcRect l="-219" t="6887" r="219" b="24236"/>
          <a:stretch/>
        </p:blipFill>
        <p:spPr>
          <a:xfrm>
            <a:off x="204638" y="2509486"/>
            <a:ext cx="1130013" cy="1074292"/>
          </a:xfrm>
          <a:prstGeom prst="ellipse">
            <a:avLst/>
          </a:prstGeom>
          <a:ln w="63500" cap="rnd">
            <a:noFill/>
          </a:ln>
          <a:effectLst/>
        </p:spPr>
      </p:pic>
    </p:spTree>
    <p:extLst>
      <p:ext uri="{BB962C8B-B14F-4D97-AF65-F5344CB8AC3E}">
        <p14:creationId xmlns:p14="http://schemas.microsoft.com/office/powerpoint/2010/main" val="1572700230"/>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FFC000"/>
                </a:solidFill>
              </a:rPr>
              <a:t>EXAMPLE</a:t>
            </a:r>
            <a:br>
              <a:rPr lang="en-US" dirty="0">
                <a:solidFill>
                  <a:srgbClr val="FFC000"/>
                </a:solidFill>
              </a:rPr>
            </a:br>
            <a:r>
              <a:rPr lang="en-US" sz="1000" dirty="0">
                <a:solidFill>
                  <a:schemeClr val="tx1"/>
                </a:solidFill>
              </a:rPr>
              <a:t>of a retrofit in a German power plant.</a:t>
            </a:r>
            <a:endParaRPr lang="en-US" dirty="0">
              <a:solidFill>
                <a:schemeClr val="tx1"/>
              </a:solidFill>
            </a:endParaRPr>
          </a:p>
        </p:txBody>
      </p:sp>
      <p:pic>
        <p:nvPicPr>
          <p:cNvPr id="9" name="Grafik 8"/>
          <p:cNvPicPr>
            <a:picLocks noChangeAspect="1"/>
          </p:cNvPicPr>
          <p:nvPr/>
        </p:nvPicPr>
        <p:blipFill rotWithShape="1">
          <a:blip r:embed="rId3"/>
          <a:srcRect t="14815"/>
          <a:stretch/>
        </p:blipFill>
        <p:spPr>
          <a:xfrm>
            <a:off x="107504" y="1275606"/>
            <a:ext cx="5337225" cy="1656184"/>
          </a:xfrm>
          <a:prstGeom prst="rect">
            <a:avLst/>
          </a:prstGeom>
        </p:spPr>
      </p:pic>
      <p:cxnSp>
        <p:nvCxnSpPr>
          <p:cNvPr id="5" name="Gerader Verbinder 4"/>
          <p:cNvCxnSpPr/>
          <p:nvPr/>
        </p:nvCxnSpPr>
        <p:spPr>
          <a:xfrm>
            <a:off x="144016" y="3003798"/>
            <a:ext cx="8748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Abgerundete rechteckige Legende 7"/>
          <p:cNvSpPr/>
          <p:nvPr/>
        </p:nvSpPr>
        <p:spPr>
          <a:xfrm>
            <a:off x="6353192" y="1265068"/>
            <a:ext cx="2668471" cy="2411859"/>
          </a:xfrm>
          <a:prstGeom prst="wedgeRoundRectCallout">
            <a:avLst>
              <a:gd name="adj1" fmla="val -71871"/>
              <a:gd name="adj2" fmla="val -1837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aseline="-25000" dirty="0">
                <a:solidFill>
                  <a:schemeClr val="tx1"/>
                </a:solidFill>
              </a:rPr>
              <a:t>Issues: </a:t>
            </a:r>
          </a:p>
          <a:p>
            <a:r>
              <a:rPr lang="en-US" sz="1600" baseline="-25000" dirty="0">
                <a:solidFill>
                  <a:schemeClr val="tx1"/>
                </a:solidFill>
              </a:rPr>
              <a:t>1. The FGD plant was fouled quickly</a:t>
            </a:r>
            <a:br>
              <a:rPr lang="en-US" sz="1600" baseline="-25000" dirty="0">
                <a:solidFill>
                  <a:schemeClr val="tx1"/>
                </a:solidFill>
              </a:rPr>
            </a:br>
            <a:r>
              <a:rPr lang="en-US" sz="1600" baseline="-25000" dirty="0">
                <a:solidFill>
                  <a:schemeClr val="tx1"/>
                </a:solidFill>
              </a:rPr>
              <a:t>(cleaned every 5 weeks,</a:t>
            </a:r>
            <a:r>
              <a:rPr lang="en-US" sz="1600" dirty="0">
                <a:solidFill>
                  <a:schemeClr val="tx1"/>
                </a:solidFill>
              </a:rPr>
              <a:t> </a:t>
            </a:r>
            <a:r>
              <a:rPr lang="en-US" sz="1600" baseline="-25000" dirty="0">
                <a:solidFill>
                  <a:schemeClr val="tx1"/>
                </a:solidFill>
              </a:rPr>
              <a:t> shutdowns, loss of power production)</a:t>
            </a:r>
          </a:p>
          <a:p>
            <a:endParaRPr lang="en-US" sz="1600" baseline="-25000" dirty="0">
              <a:solidFill>
                <a:schemeClr val="tx1"/>
              </a:solidFill>
            </a:endParaRPr>
          </a:p>
          <a:p>
            <a:r>
              <a:rPr lang="en-US" sz="1600" baseline="-25000" dirty="0">
                <a:solidFill>
                  <a:schemeClr val="tx1"/>
                </a:solidFill>
              </a:rPr>
              <a:t> 2. increased humidity of the gypsum and fly ash particles captured in the FGD </a:t>
            </a:r>
            <a:r>
              <a:rPr lang="en-US" sz="1600" baseline="-25000" dirty="0">
                <a:solidFill>
                  <a:schemeClr val="tx1"/>
                </a:solidFill>
                <a:sym typeface="Wingdings" panose="05000000000000000000" pitchFamily="2" charset="2"/>
              </a:rPr>
              <a:t> </a:t>
            </a:r>
            <a:r>
              <a:rPr lang="en-US" sz="1600" baseline="-25000" dirty="0">
                <a:solidFill>
                  <a:schemeClr val="tx1"/>
                </a:solidFill>
              </a:rPr>
              <a:t>the dark gypsum could not be sold but had to be disposed</a:t>
            </a:r>
          </a:p>
          <a:p>
            <a:endParaRPr lang="en-US" sz="1600" baseline="-25000" dirty="0">
              <a:solidFill>
                <a:schemeClr val="tx1"/>
              </a:solidFill>
            </a:endParaRPr>
          </a:p>
          <a:p>
            <a:r>
              <a:rPr lang="en-US" sz="1600" baseline="-25000" dirty="0">
                <a:solidFill>
                  <a:schemeClr val="tx1"/>
                </a:solidFill>
              </a:rPr>
              <a:t>3. The solid emission after FGD was exceeding the emission limit. </a:t>
            </a:r>
          </a:p>
        </p:txBody>
      </p:sp>
      <p:pic>
        <p:nvPicPr>
          <p:cNvPr id="10" name="Grafik 9"/>
          <p:cNvPicPr>
            <a:picLocks noChangeAspect="1"/>
          </p:cNvPicPr>
          <p:nvPr/>
        </p:nvPicPr>
        <p:blipFill rotWithShape="1">
          <a:blip r:embed="rId4"/>
          <a:srcRect t="12152"/>
          <a:stretch/>
        </p:blipFill>
        <p:spPr>
          <a:xfrm>
            <a:off x="107503" y="3291830"/>
            <a:ext cx="5630995" cy="1839838"/>
          </a:xfrm>
          <a:prstGeom prst="rect">
            <a:avLst/>
          </a:prstGeom>
        </p:spPr>
      </p:pic>
      <p:sp>
        <p:nvSpPr>
          <p:cNvPr id="14" name="Rechteck 13"/>
          <p:cNvSpPr/>
          <p:nvPr/>
        </p:nvSpPr>
        <p:spPr>
          <a:xfrm>
            <a:off x="106167" y="1123700"/>
            <a:ext cx="649409" cy="2374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b="1" dirty="0"/>
              <a:t>Before</a:t>
            </a:r>
            <a:endParaRPr lang="de-DE" sz="1200" dirty="0"/>
          </a:p>
        </p:txBody>
      </p:sp>
      <p:sp>
        <p:nvSpPr>
          <p:cNvPr id="15" name="Rechteck 14"/>
          <p:cNvSpPr/>
          <p:nvPr/>
        </p:nvSpPr>
        <p:spPr>
          <a:xfrm>
            <a:off x="106167" y="3101077"/>
            <a:ext cx="649409" cy="237488"/>
          </a:xfrm>
          <a:prstGeom prst="rect">
            <a:avLst/>
          </a:prstGeom>
          <a:solidFill>
            <a:srgbClr val="7CA7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200" b="1" dirty="0"/>
              <a:t>After</a:t>
            </a:r>
            <a:endParaRPr lang="de-DE" sz="1200" dirty="0"/>
          </a:p>
        </p:txBody>
      </p:sp>
    </p:spTree>
    <p:extLst>
      <p:ext uri="{BB962C8B-B14F-4D97-AF65-F5344CB8AC3E}">
        <p14:creationId xmlns:p14="http://schemas.microsoft.com/office/powerpoint/2010/main" val="4350245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llipse 15">
            <a:extLst>
              <a:ext uri="{FF2B5EF4-FFF2-40B4-BE49-F238E27FC236}">
                <a16:creationId xmlns:a16="http://schemas.microsoft.com/office/drawing/2014/main" id="{B3E33B05-1C23-46B7-B01A-E0D066956A53}"/>
              </a:ext>
            </a:extLst>
          </p:cNvPr>
          <p:cNvSpPr/>
          <p:nvPr/>
        </p:nvSpPr>
        <p:spPr>
          <a:xfrm>
            <a:off x="6907440" y="2304034"/>
            <a:ext cx="2130722" cy="2130722"/>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3" name="Ellipse 2">
            <a:extLst>
              <a:ext uri="{FF2B5EF4-FFF2-40B4-BE49-F238E27FC236}">
                <a16:creationId xmlns:a16="http://schemas.microsoft.com/office/drawing/2014/main" id="{72D4FE09-1EFF-437A-ABB6-1E7943E75B4A}"/>
              </a:ext>
            </a:extLst>
          </p:cNvPr>
          <p:cNvSpPr/>
          <p:nvPr/>
        </p:nvSpPr>
        <p:spPr>
          <a:xfrm>
            <a:off x="35496" y="2355726"/>
            <a:ext cx="2130722" cy="2130722"/>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solidFill>
                <a:schemeClr val="bg1"/>
              </a:solidFill>
              <a:latin typeface="Colaborate-Thin" pitchFamily="50" charset="0"/>
            </a:endParaRPr>
          </a:p>
        </p:txBody>
      </p:sp>
      <p:sp>
        <p:nvSpPr>
          <p:cNvPr id="4" name="Rechteck 3"/>
          <p:cNvSpPr/>
          <p:nvPr/>
        </p:nvSpPr>
        <p:spPr>
          <a:xfrm>
            <a:off x="2555776" y="1063625"/>
            <a:ext cx="4694840" cy="39563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bg1"/>
              </a:solidFill>
              <a:latin typeface="Colaborate-Thin" pitchFamily="50" charset="0"/>
            </a:endParaRPr>
          </a:p>
        </p:txBody>
      </p:sp>
      <p:sp>
        <p:nvSpPr>
          <p:cNvPr id="2" name="Titel 1"/>
          <p:cNvSpPr>
            <a:spLocks noGrp="1"/>
          </p:cNvSpPr>
          <p:nvPr>
            <p:ph type="title"/>
          </p:nvPr>
        </p:nvSpPr>
        <p:spPr/>
        <p:txBody>
          <a:bodyPr/>
          <a:lstStyle/>
          <a:p>
            <a:r>
              <a:rPr lang="en-US" cap="all" dirty="0">
                <a:solidFill>
                  <a:srgbClr val="FFC000"/>
                </a:solidFill>
              </a:rPr>
              <a:t>INCREASE WHITENESS OF gypsum</a:t>
            </a:r>
            <a:br>
              <a:rPr lang="en-US" dirty="0">
                <a:solidFill>
                  <a:srgbClr val="FFC000"/>
                </a:solidFill>
              </a:rPr>
            </a:br>
            <a:endParaRPr lang="en-US" dirty="0">
              <a:solidFill>
                <a:schemeClr val="tx1"/>
              </a:solidFill>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1783" y="1047055"/>
            <a:ext cx="913701" cy="793182"/>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19982"/>
          <a:stretch/>
        </p:blipFill>
        <p:spPr>
          <a:xfrm>
            <a:off x="534" y="962570"/>
            <a:ext cx="1872208" cy="1169876"/>
          </a:xfrm>
          <a:prstGeom prst="rect">
            <a:avLst/>
          </a:prstGeom>
        </p:spPr>
      </p:pic>
      <p:pic>
        <p:nvPicPr>
          <p:cNvPr id="8" name="Grafik 7"/>
          <p:cNvPicPr>
            <a:picLocks noChangeAspect="1"/>
          </p:cNvPicPr>
          <p:nvPr/>
        </p:nvPicPr>
        <p:blipFill>
          <a:blip r:embed="rId5"/>
          <a:stretch>
            <a:fillRect/>
          </a:stretch>
        </p:blipFill>
        <p:spPr>
          <a:xfrm>
            <a:off x="7164252" y="1173220"/>
            <a:ext cx="1152199" cy="1130814"/>
          </a:xfrm>
          <a:prstGeom prst="rect">
            <a:avLst/>
          </a:prstGeom>
        </p:spPr>
      </p:pic>
      <p:pic>
        <p:nvPicPr>
          <p:cNvPr id="10" name="Grafik 9"/>
          <p:cNvPicPr>
            <a:picLocks noChangeAspect="1"/>
          </p:cNvPicPr>
          <p:nvPr/>
        </p:nvPicPr>
        <p:blipFill>
          <a:blip r:embed="rId6"/>
          <a:stretch>
            <a:fillRect/>
          </a:stretch>
        </p:blipFill>
        <p:spPr>
          <a:xfrm>
            <a:off x="1489440" y="1427572"/>
            <a:ext cx="1453500" cy="1377600"/>
          </a:xfrm>
          <a:prstGeom prst="rect">
            <a:avLst/>
          </a:prstGeom>
        </p:spPr>
      </p:pic>
      <p:pic>
        <p:nvPicPr>
          <p:cNvPr id="11" name="Grafik 10"/>
          <p:cNvPicPr>
            <a:picLocks noChangeAspect="1"/>
          </p:cNvPicPr>
          <p:nvPr/>
        </p:nvPicPr>
        <p:blipFill>
          <a:blip r:embed="rId7"/>
          <a:stretch>
            <a:fillRect/>
          </a:stretch>
        </p:blipFill>
        <p:spPr>
          <a:xfrm>
            <a:off x="1060231" y="2005702"/>
            <a:ext cx="898875" cy="191333"/>
          </a:xfrm>
          <a:prstGeom prst="rect">
            <a:avLst/>
          </a:prstGeom>
        </p:spPr>
      </p:pic>
      <p:pic>
        <p:nvPicPr>
          <p:cNvPr id="13" name="Grafik 12"/>
          <p:cNvPicPr>
            <a:picLocks noChangeAspect="1"/>
          </p:cNvPicPr>
          <p:nvPr/>
        </p:nvPicPr>
        <p:blipFill>
          <a:blip r:embed="rId8"/>
          <a:stretch>
            <a:fillRect/>
          </a:stretch>
        </p:blipFill>
        <p:spPr>
          <a:xfrm>
            <a:off x="2969874" y="1275606"/>
            <a:ext cx="3754449" cy="3572222"/>
          </a:xfrm>
          <a:prstGeom prst="rect">
            <a:avLst/>
          </a:prstGeom>
        </p:spPr>
      </p:pic>
      <p:pic>
        <p:nvPicPr>
          <p:cNvPr id="14" name="Grafik 13"/>
          <p:cNvPicPr>
            <a:picLocks noChangeAspect="1"/>
          </p:cNvPicPr>
          <p:nvPr/>
        </p:nvPicPr>
        <p:blipFill>
          <a:blip r:embed="rId9"/>
          <a:stretch>
            <a:fillRect/>
          </a:stretch>
        </p:blipFill>
        <p:spPr>
          <a:xfrm>
            <a:off x="-332217" y="2000314"/>
            <a:ext cx="3278415" cy="3143186"/>
          </a:xfrm>
          <a:prstGeom prst="rect">
            <a:avLst/>
          </a:prstGeom>
        </p:spPr>
      </p:pic>
      <p:pic>
        <p:nvPicPr>
          <p:cNvPr id="15" name="Grafik 14"/>
          <p:cNvPicPr>
            <a:picLocks noChangeAspect="1"/>
          </p:cNvPicPr>
          <p:nvPr/>
        </p:nvPicPr>
        <p:blipFill>
          <a:blip r:embed="rId10"/>
          <a:stretch>
            <a:fillRect/>
          </a:stretch>
        </p:blipFill>
        <p:spPr>
          <a:xfrm>
            <a:off x="6866616" y="2304034"/>
            <a:ext cx="2212370" cy="2818868"/>
          </a:xfrm>
          <a:prstGeom prst="rect">
            <a:avLst/>
          </a:prstGeom>
        </p:spPr>
      </p:pic>
    </p:spTree>
    <p:extLst>
      <p:ext uri="{BB962C8B-B14F-4D97-AF65-F5344CB8AC3E}">
        <p14:creationId xmlns:p14="http://schemas.microsoft.com/office/powerpoint/2010/main" val="42556263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cap="all" dirty="0">
                <a:solidFill>
                  <a:srgbClr val="FFC000"/>
                </a:solidFill>
              </a:rPr>
              <a:t>get in touch personally</a:t>
            </a:r>
            <a:br>
              <a:rPr lang="en-US" dirty="0">
                <a:solidFill>
                  <a:srgbClr val="FFC000"/>
                </a:solidFill>
              </a:rPr>
            </a:br>
            <a:r>
              <a:rPr lang="en-US" sz="1050" dirty="0">
                <a:solidFill>
                  <a:schemeClr val="tx1">
                    <a:lumMod val="50000"/>
                    <a:lumOff val="50000"/>
                  </a:schemeClr>
                </a:solidFill>
              </a:rPr>
              <a:t> Our first contact</a:t>
            </a:r>
          </a:p>
        </p:txBody>
      </p:sp>
      <p:pic>
        <p:nvPicPr>
          <p:cNvPr id="4" name="Grafik 3"/>
          <p:cNvPicPr>
            <a:picLocks noChangeAspect="1"/>
          </p:cNvPicPr>
          <p:nvPr/>
        </p:nvPicPr>
        <p:blipFill>
          <a:blip r:embed="rId3"/>
          <a:stretch>
            <a:fillRect/>
          </a:stretch>
        </p:blipFill>
        <p:spPr>
          <a:xfrm>
            <a:off x="1703985" y="1117326"/>
            <a:ext cx="4770063" cy="4028431"/>
          </a:xfrm>
          <a:prstGeom prst="rect">
            <a:avLst/>
          </a:prstGeom>
        </p:spPr>
      </p:pic>
      <p:grpSp>
        <p:nvGrpSpPr>
          <p:cNvPr id="8" name="Gruppieren 7"/>
          <p:cNvGrpSpPr/>
          <p:nvPr/>
        </p:nvGrpSpPr>
        <p:grpSpPr>
          <a:xfrm>
            <a:off x="10319" y="2139702"/>
            <a:ext cx="2843968" cy="2424280"/>
            <a:chOff x="6588224" y="1196727"/>
            <a:chExt cx="2448272" cy="2211710"/>
          </a:xfrm>
        </p:grpSpPr>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r="9035"/>
            <a:stretch/>
          </p:blipFill>
          <p:spPr>
            <a:xfrm>
              <a:off x="6588224" y="1196727"/>
              <a:ext cx="2448272" cy="2211710"/>
            </a:xfrm>
            <a:prstGeom prst="rect">
              <a:avLst/>
            </a:prstGeom>
          </p:spPr>
        </p:pic>
        <p:pic>
          <p:nvPicPr>
            <p:cNvPr id="6" name="Grafik 5"/>
            <p:cNvPicPr>
              <a:picLocks noChangeAspect="1"/>
            </p:cNvPicPr>
            <p:nvPr/>
          </p:nvPicPr>
          <p:blipFill>
            <a:blip r:embed="rId5"/>
            <a:stretch>
              <a:fillRect/>
            </a:stretch>
          </p:blipFill>
          <p:spPr>
            <a:xfrm>
              <a:off x="7308303" y="1772791"/>
              <a:ext cx="682083" cy="624777"/>
            </a:xfrm>
            <a:prstGeom prst="rect">
              <a:avLst/>
            </a:prstGeom>
          </p:spPr>
        </p:pic>
      </p:grpSp>
      <p:pic>
        <p:nvPicPr>
          <p:cNvPr id="7" name="Picture 3" descr="P:\0 Organisation Pentol\0-5 Marketing\Fotografie - Film - Illustration\Products\2017-02-06 FGC Condition unit SO3\IMG_0693.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780" r="11119"/>
          <a:stretch/>
        </p:blipFill>
        <p:spPr bwMode="auto">
          <a:xfrm>
            <a:off x="6638135" y="2570100"/>
            <a:ext cx="2326477" cy="2212506"/>
          </a:xfrm>
          <a:prstGeom prst="rect">
            <a:avLst/>
          </a:prstGeom>
          <a:noFill/>
          <a:extLst>
            <a:ext uri="{909E8E84-426E-40DD-AFC4-6F175D3DCCD1}">
              <a14:hiddenFill xmlns:a14="http://schemas.microsoft.com/office/drawing/2010/main">
                <a:solidFill>
                  <a:srgbClr val="FFFFFF"/>
                </a:solidFill>
              </a14:hiddenFill>
            </a:ext>
          </a:extLst>
        </p:spPr>
      </p:pic>
      <p:sp>
        <p:nvSpPr>
          <p:cNvPr id="9" name="Ellipse 8"/>
          <p:cNvSpPr/>
          <p:nvPr/>
        </p:nvSpPr>
        <p:spPr>
          <a:xfrm>
            <a:off x="4860032" y="4342085"/>
            <a:ext cx="749945" cy="749945"/>
          </a:xfrm>
          <a:prstGeom prst="ellipse">
            <a:avLst/>
          </a:prstGeom>
          <a:solidFill>
            <a:srgbClr val="008CD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bg1"/>
                </a:solidFill>
                <a:latin typeface="Verdana" panose="020B0604030504040204" pitchFamily="34" charset="0"/>
                <a:ea typeface="Verdana" panose="020B0604030504040204" pitchFamily="34" charset="0"/>
                <a:cs typeface="Verdana" panose="020B0604030504040204" pitchFamily="34" charset="0"/>
              </a:rPr>
              <a:t>GO</a:t>
            </a:r>
            <a:endParaRPr lang="en-US" sz="1600" b="1" dirty="0" err="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32605075"/>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cap="all" dirty="0">
                <a:solidFill>
                  <a:srgbClr val="FFC000"/>
                </a:solidFill>
              </a:rPr>
              <a:t>REFERENCES</a:t>
            </a:r>
            <a:br>
              <a:rPr lang="en-US" dirty="0">
                <a:solidFill>
                  <a:srgbClr val="FFC000"/>
                </a:solidFill>
              </a:rPr>
            </a:br>
            <a:r>
              <a:rPr lang="en-US" sz="1050" dirty="0">
                <a:solidFill>
                  <a:schemeClr val="tx1">
                    <a:lumMod val="50000"/>
                    <a:lumOff val="50000"/>
                  </a:schemeClr>
                </a:solidFill>
              </a:rPr>
              <a:t> more than 100 units built for Europe, South America and Asia</a:t>
            </a:r>
          </a:p>
        </p:txBody>
      </p:sp>
      <p:pic>
        <p:nvPicPr>
          <p:cNvPr id="10" name="Picture 1028" descr="IMGP0040">
            <a:extLst>
              <a:ext uri="{FF2B5EF4-FFF2-40B4-BE49-F238E27FC236}">
                <a16:creationId xmlns:a16="http://schemas.microsoft.com/office/drawing/2014/main" id="{9DAC65F5-6840-3A47-951C-3D024232B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05" y="2412672"/>
            <a:ext cx="3369700" cy="252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a:extLst>
              <a:ext uri="{FF2B5EF4-FFF2-40B4-BE49-F238E27FC236}">
                <a16:creationId xmlns:a16="http://schemas.microsoft.com/office/drawing/2014/main" id="{A89A4384-6293-8A4E-90B9-2ACABDBBBB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822" b="25115"/>
          <a:stretch/>
        </p:blipFill>
        <p:spPr bwMode="auto">
          <a:xfrm>
            <a:off x="818921" y="1175583"/>
            <a:ext cx="3718091"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2" name="Picture 4">
            <a:extLst>
              <a:ext uri="{FF2B5EF4-FFF2-40B4-BE49-F238E27FC236}">
                <a16:creationId xmlns:a16="http://schemas.microsoft.com/office/drawing/2014/main" id="{1948A6FD-380E-CC45-8FEC-49C6307C6D83}"/>
              </a:ext>
            </a:extLst>
          </p:cNvPr>
          <p:cNvPicPr>
            <a:picLocks noChangeAspect="1"/>
          </p:cNvPicPr>
          <p:nvPr/>
        </p:nvPicPr>
        <p:blipFill rotWithShape="1">
          <a:blip r:embed="rId5">
            <a:extLst>
              <a:ext uri="{28A0092B-C50C-407E-A947-70E740481C1C}">
                <a14:useLocalDpi xmlns:a14="http://schemas.microsoft.com/office/drawing/2010/main" val="0"/>
              </a:ext>
            </a:extLst>
          </a:blip>
          <a:srcRect l="32271" t="25758" r="34750" b="27463"/>
          <a:stretch/>
        </p:blipFill>
        <p:spPr bwMode="auto">
          <a:xfrm>
            <a:off x="2843808" y="3561153"/>
            <a:ext cx="1975069" cy="1534550"/>
          </a:xfrm>
          <a:prstGeom prst="rect">
            <a:avLst/>
          </a:prstGeom>
          <a:noFill/>
          <a:ln>
            <a:noFill/>
          </a:ln>
          <a:extLst>
            <a:ext uri="{909E8E84-426E-40DD-AFC4-6F175D3DCCD1}">
              <a14:hiddenFill xmlns:a14="http://schemas.microsoft.com/office/drawing/2010/main">
                <a:blipFill dpi="0" rotWithShape="0">
                  <a:blip/>
                  <a:srcRect l="26813" t="25758" r="34750" b="27463"/>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Lst>
        </p:spPr>
      </p:pic>
      <p:pic>
        <p:nvPicPr>
          <p:cNvPr id="13" name="Picture 4">
            <a:extLst>
              <a:ext uri="{FF2B5EF4-FFF2-40B4-BE49-F238E27FC236}">
                <a16:creationId xmlns:a16="http://schemas.microsoft.com/office/drawing/2014/main" id="{580686F5-4A20-4948-9F13-4141759B62AF}"/>
              </a:ext>
            </a:extLst>
          </p:cNvPr>
          <p:cNvPicPr>
            <a:picLocks noChangeAspect="1"/>
          </p:cNvPicPr>
          <p:nvPr/>
        </p:nvPicPr>
        <p:blipFill>
          <a:blip r:embed="rId6">
            <a:extLst>
              <a:ext uri="{28A0092B-C50C-407E-A947-70E740481C1C}">
                <a14:useLocalDpi xmlns:a14="http://schemas.microsoft.com/office/drawing/2010/main" val="0"/>
              </a:ext>
            </a:extLst>
          </a:blip>
          <a:srcRect l="14160" t="46307" r="53630" b="17046"/>
          <a:stretch>
            <a:fillRect/>
          </a:stretch>
        </p:blipFill>
        <p:spPr bwMode="auto">
          <a:xfrm>
            <a:off x="4540224" y="977957"/>
            <a:ext cx="4603776" cy="2869431"/>
          </a:xfrm>
          <a:prstGeom prst="rect">
            <a:avLst/>
          </a:prstGeom>
          <a:noFill/>
          <a:ln>
            <a:noFill/>
          </a:ln>
          <a:extLst>
            <a:ext uri="{909E8E84-426E-40DD-AFC4-6F175D3DCCD1}">
              <a14:hiddenFill xmlns:a14="http://schemas.microsoft.com/office/drawing/2010/main">
                <a:blipFill dpi="0" rotWithShape="0">
                  <a:blip/>
                  <a:srcRect l="14160" t="46307" r="53630" b="17046"/>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1430607872"/>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Z:\Marketing\Fotografie\Deployment Stories\2015-06-11 Kraftwerk Marseillies\IMG_4693_bearb.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0" y="1256939"/>
            <a:ext cx="9144000" cy="358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el 1"/>
          <p:cNvSpPr>
            <a:spLocks noGrp="1"/>
          </p:cNvSpPr>
          <p:nvPr>
            <p:ph type="title"/>
          </p:nvPr>
        </p:nvSpPr>
        <p:spPr>
          <a:xfrm>
            <a:off x="250825" y="206375"/>
            <a:ext cx="5742638" cy="781199"/>
          </a:xfrm>
        </p:spPr>
        <p:txBody>
          <a:bodyPr/>
          <a:lstStyle/>
          <a:p>
            <a:r>
              <a:rPr lang="en-US" cap="all" dirty="0">
                <a:solidFill>
                  <a:srgbClr val="FFC000"/>
                </a:solidFill>
              </a:rPr>
              <a:t>Come and visit us !</a:t>
            </a:r>
            <a:br>
              <a:rPr lang="en-US" dirty="0">
                <a:solidFill>
                  <a:srgbClr val="FFC000"/>
                </a:solidFill>
              </a:rPr>
            </a:br>
            <a:r>
              <a:rPr lang="en-US" sz="1050" dirty="0">
                <a:solidFill>
                  <a:schemeClr val="tx1">
                    <a:lumMod val="50000"/>
                    <a:lumOff val="50000"/>
                  </a:schemeClr>
                </a:solidFill>
              </a:rPr>
              <a:t> on </a:t>
            </a:r>
            <a:r>
              <a:rPr lang="en-US" sz="1050" u="sng" dirty="0">
                <a:solidFill>
                  <a:schemeClr val="tx1">
                    <a:lumMod val="50000"/>
                    <a:lumOff val="50000"/>
                  </a:schemeClr>
                </a:solidFill>
              </a:rPr>
              <a:t>www.pentol.net</a:t>
            </a:r>
            <a:endParaRPr lang="de-DE" altLang="de-DE" u="sng" dirty="0">
              <a:solidFill>
                <a:schemeClr val="tx1">
                  <a:lumMod val="50000"/>
                  <a:lumOff val="50000"/>
                </a:schemeClr>
              </a:solidFill>
            </a:endParaRPr>
          </a:p>
        </p:txBody>
      </p:sp>
      <p:grpSp>
        <p:nvGrpSpPr>
          <p:cNvPr id="21" name="Gruppieren 20"/>
          <p:cNvGrpSpPr/>
          <p:nvPr/>
        </p:nvGrpSpPr>
        <p:grpSpPr>
          <a:xfrm>
            <a:off x="251520" y="1789069"/>
            <a:ext cx="2882289" cy="2579649"/>
            <a:chOff x="395536" y="1419622"/>
            <a:chExt cx="4104456" cy="3673489"/>
          </a:xfrm>
        </p:grpSpPr>
        <p:pic>
          <p:nvPicPr>
            <p:cNvPr id="24"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b="-889"/>
            <a:stretch/>
          </p:blipFill>
          <p:spPr bwMode="auto">
            <a:xfrm>
              <a:off x="542124" y="1562557"/>
              <a:ext cx="3811280" cy="2475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9" descr="Z:\Marketing\PPT Präsentationen\Parts\monitor-mac.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95536" y="1419622"/>
              <a:ext cx="4104456" cy="3673489"/>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Rechteckige Legende 34"/>
          <p:cNvSpPr/>
          <p:nvPr/>
        </p:nvSpPr>
        <p:spPr>
          <a:xfrm>
            <a:off x="216723" y="3963288"/>
            <a:ext cx="2882289" cy="724646"/>
          </a:xfrm>
          <a:prstGeom prst="wedgeRectCallout">
            <a:avLst>
              <a:gd name="adj1" fmla="val 23266"/>
              <a:gd name="adj2" fmla="val -88880"/>
            </a:avLst>
          </a:prstGeom>
          <a:solidFill>
            <a:schemeClr val="tx1">
              <a:lumMod val="75000"/>
              <a:lumOff val="2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Find </a:t>
            </a:r>
            <a:r>
              <a:rPr lang="en-US" sz="1050" b="1" dirty="0">
                <a:latin typeface="Verdana" panose="020B0604030504040204" pitchFamily="34" charset="0"/>
                <a:ea typeface="Verdana" panose="020B0604030504040204" pitchFamily="34" charset="0"/>
                <a:cs typeface="Verdana" panose="020B0604030504040204" pitchFamily="34" charset="0"/>
              </a:rPr>
              <a:t>case studies</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grpSp>
        <p:nvGrpSpPr>
          <p:cNvPr id="22" name="Gruppieren 21"/>
          <p:cNvGrpSpPr/>
          <p:nvPr/>
        </p:nvGrpSpPr>
        <p:grpSpPr>
          <a:xfrm>
            <a:off x="6444556" y="1781679"/>
            <a:ext cx="2272777" cy="1999745"/>
            <a:chOff x="-3140714" y="2758111"/>
            <a:chExt cx="5010124" cy="4408252"/>
          </a:xfrm>
        </p:grpSpPr>
        <p:pic>
          <p:nvPicPr>
            <p:cNvPr id="23" name="Picture 2" descr="http://pentol.com/sites/default/files/styles/default-image/public/fluegasconditioning.jpg?itok=3zsXd7yW"/>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140714" y="5124552"/>
              <a:ext cx="1441931" cy="2041811"/>
            </a:xfrm>
            <a:prstGeom prst="rect">
              <a:avLst/>
            </a:prstGeom>
            <a:noFill/>
            <a:ln w="635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26" name="Picture 4" descr="http://pentol.com/sites/default/files/styles/default-image/public/so3analyser.jpg?itok=1xC7IKdL"/>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29250" y="2779425"/>
              <a:ext cx="1440160" cy="2039305"/>
            </a:xfrm>
            <a:prstGeom prst="rect">
              <a:avLst/>
            </a:prstGeom>
            <a:noFill/>
            <a:ln w="635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27" name="Picture 6" descr="http://pentol.com/sites/default/files/styles/default-image/public/pentomag2550.jpg?itok=E4hpPJSO"/>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371042" y="5138660"/>
              <a:ext cx="1422004" cy="2013593"/>
            </a:xfrm>
            <a:prstGeom prst="rect">
              <a:avLst/>
            </a:prstGeom>
            <a:noFill/>
            <a:ln w="635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28" name="Picture 8" descr="http://pentol.com/sites/default/files/styles/default-image/public/pentomag4400.jpg?itok=vuROu5Sj"/>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372808" y="5114128"/>
              <a:ext cx="1439329" cy="2038128"/>
            </a:xfrm>
            <a:prstGeom prst="rect">
              <a:avLst/>
            </a:prstGeom>
            <a:noFill/>
            <a:ln w="635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29" name="Picture 4" descr="http://pentol.com/sites/default/files/styles/default-image/public/pento-muls.jpg?itok=HIsjI753"/>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3100671" y="2787775"/>
              <a:ext cx="1431967" cy="2027703"/>
            </a:xfrm>
            <a:prstGeom prst="rect">
              <a:avLst/>
            </a:prstGeom>
            <a:noFill/>
            <a:ln w="635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30" name="Picture 2" descr="http://pentol.com/sites/default/files/styles/default-image/public/pentomag_0.jpg?itok=ZqF9s1Vb"/>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1335710" y="2758111"/>
              <a:ext cx="1462877" cy="2071475"/>
            </a:xfrm>
            <a:prstGeom prst="rect">
              <a:avLst/>
            </a:prstGeom>
            <a:noFill/>
            <a:ln w="6350">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grpSp>
      <p:pic>
        <p:nvPicPr>
          <p:cNvPr id="3076" name="Picture 4"/>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a:off x="3419872" y="1923678"/>
            <a:ext cx="2686587" cy="1618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9" descr="Z:\Marketing\PPT Präsentationen\Parts\monitor-mac.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86209" y="1792301"/>
            <a:ext cx="2882289" cy="2579649"/>
          </a:xfrm>
          <a:prstGeom prst="rect">
            <a:avLst/>
          </a:prstGeom>
          <a:noFill/>
          <a:extLst>
            <a:ext uri="{909E8E84-426E-40DD-AFC4-6F175D3DCCD1}">
              <a14:hiddenFill xmlns:a14="http://schemas.microsoft.com/office/drawing/2010/main">
                <a:solidFill>
                  <a:srgbClr val="FFFFFF"/>
                </a:solidFill>
              </a14:hiddenFill>
            </a:ext>
          </a:extLst>
        </p:spPr>
      </p:pic>
      <p:sp>
        <p:nvSpPr>
          <p:cNvPr id="42" name="Rechteckige Legende 41"/>
          <p:cNvSpPr/>
          <p:nvPr/>
        </p:nvSpPr>
        <p:spPr>
          <a:xfrm>
            <a:off x="4637070" y="1853542"/>
            <a:ext cx="1925171" cy="350701"/>
          </a:xfrm>
          <a:prstGeom prst="wedgeRectCallout">
            <a:avLst>
              <a:gd name="adj1" fmla="val -44206"/>
              <a:gd name="adj2" fmla="val 128363"/>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b="1" dirty="0">
                <a:latin typeface="Verdana" panose="020B0604030504040204" pitchFamily="34" charset="0"/>
                <a:ea typeface="Verdana" panose="020B0604030504040204" pitchFamily="34" charset="0"/>
                <a:cs typeface="Verdana" panose="020B0604030504040204" pitchFamily="34" charset="0"/>
              </a:rPr>
              <a:t>and we have a live chat</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pic>
        <p:nvPicPr>
          <p:cNvPr id="44" name="Picture 3" descr="Z:\Marketing\_KuMa\2014-10-05 USB Brosch Portug\Pix\Muls\IMG_1110.JP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19093" y="2255056"/>
            <a:ext cx="1451684" cy="11807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Grafik 30"/>
          <p:cNvPicPr>
            <a:picLocks noChangeAspect="1"/>
          </p:cNvPicPr>
          <p:nvPr/>
        </p:nvPicPr>
        <p:blipFill>
          <a:blip r:embed="rId15"/>
          <a:stretch>
            <a:fillRect/>
          </a:stretch>
        </p:blipFill>
        <p:spPr>
          <a:xfrm>
            <a:off x="3970620" y="2501416"/>
            <a:ext cx="1457183" cy="2015650"/>
          </a:xfrm>
          <a:prstGeom prst="rect">
            <a:avLst/>
          </a:prstGeom>
        </p:spPr>
      </p:pic>
      <p:sp>
        <p:nvSpPr>
          <p:cNvPr id="32" name="Abgerundete rechteckige Legende 31"/>
          <p:cNvSpPr/>
          <p:nvPr/>
        </p:nvSpPr>
        <p:spPr>
          <a:xfrm>
            <a:off x="3272155" y="1414833"/>
            <a:ext cx="1587877" cy="249442"/>
          </a:xfrm>
          <a:prstGeom prst="wedgeRoundRectCallout">
            <a:avLst>
              <a:gd name="adj1" fmla="val 28366"/>
              <a:gd name="adj2" fmla="val 285045"/>
              <a:gd name="adj3" fmla="val 16667"/>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We have cookies …</a:t>
            </a:r>
          </a:p>
        </p:txBody>
      </p:sp>
      <p:sp>
        <p:nvSpPr>
          <p:cNvPr id="33" name="Rechteckige Legende 32"/>
          <p:cNvSpPr/>
          <p:nvPr/>
        </p:nvSpPr>
        <p:spPr>
          <a:xfrm>
            <a:off x="3315735" y="3959638"/>
            <a:ext cx="2882289" cy="724646"/>
          </a:xfrm>
          <a:prstGeom prst="wedgeRectCallout">
            <a:avLst>
              <a:gd name="adj1" fmla="val 28918"/>
              <a:gd name="adj2" fmla="val -82805"/>
            </a:avLst>
          </a:prstGeom>
          <a:solidFill>
            <a:schemeClr val="tx1">
              <a:lumMod val="75000"/>
              <a:lumOff val="2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de-DE" sz="1050" b="1" dirty="0" err="1">
                <a:latin typeface="Verdana" panose="020B0604030504040204" pitchFamily="34" charset="0"/>
                <a:ea typeface="Verdana" panose="020B0604030504040204" pitchFamily="34" charset="0"/>
                <a:cs typeface="Verdana" panose="020B0604030504040204" pitchFamily="34" charset="0"/>
              </a:rPr>
              <a:t>Contact</a:t>
            </a:r>
            <a:r>
              <a:rPr lang="de-DE" sz="1050" b="1" dirty="0">
                <a:latin typeface="Verdana" panose="020B0604030504040204" pitchFamily="34" charset="0"/>
                <a:ea typeface="Verdana" panose="020B0604030504040204" pitchFamily="34" charset="0"/>
                <a:cs typeface="Verdana" panose="020B0604030504040204" pitchFamily="34" charset="0"/>
              </a:rPr>
              <a:t> </a:t>
            </a:r>
            <a:r>
              <a:rPr lang="de-DE" sz="1050" b="1"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us</a:t>
            </a:r>
            <a:r>
              <a:rPr lang="de-DE" sz="105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 </a:t>
            </a:r>
            <a:r>
              <a:rPr lang="de-DE" sz="1050" b="1"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for</a:t>
            </a:r>
            <a:r>
              <a:rPr lang="de-DE" sz="105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 </a:t>
            </a:r>
            <a:r>
              <a:rPr lang="de-DE" sz="1050" b="1"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support</a:t>
            </a:r>
            <a:r>
              <a:rPr lang="de-DE" sz="105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 </a:t>
            </a:r>
            <a:endParaRPr lang="en-US"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4" name="Rechteckige Legende 33"/>
          <p:cNvSpPr/>
          <p:nvPr/>
        </p:nvSpPr>
        <p:spPr>
          <a:xfrm>
            <a:off x="6405609" y="3946170"/>
            <a:ext cx="2285743" cy="724646"/>
          </a:xfrm>
          <a:prstGeom prst="wedgeRectCallout">
            <a:avLst>
              <a:gd name="adj1" fmla="val 16724"/>
              <a:gd name="adj2" fmla="val -69163"/>
            </a:avLst>
          </a:prstGeom>
          <a:solidFill>
            <a:schemeClr val="tx1">
              <a:lumMod val="75000"/>
              <a:lumOff val="2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Find PDF </a:t>
            </a:r>
            <a:r>
              <a:rPr lang="en-US" sz="1050" b="1" dirty="0">
                <a:latin typeface="Verdana" panose="020B0604030504040204" pitchFamily="34" charset="0"/>
                <a:ea typeface="Verdana" panose="020B0604030504040204" pitchFamily="34" charset="0"/>
                <a:cs typeface="Verdana" panose="020B0604030504040204" pitchFamily="34" charset="0"/>
              </a:rPr>
              <a:t>Downloads</a:t>
            </a: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07690776"/>
      </p:ext>
    </p:extLst>
  </p:cSld>
  <p:clrMapOvr>
    <a:masterClrMapping/>
  </p:clrMapOvr>
  <p:transition spd="slow">
    <p:push/>
  </p:transition>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8CD2"/>
        </a:solidFill>
        <a:ln>
          <a:noFill/>
        </a:ln>
      </a:spPr>
      <a:bodyPr rtlCol="0" anchor="ctr"/>
      <a:lstStyle>
        <a:defPPr>
          <a:defRPr dirty="0" err="1" smtClean="0">
            <a:solidFill>
              <a:schemeClr val="bg1"/>
            </a:solidFill>
            <a:latin typeface="Colaborate-Thin" pitchFamily="50" charset="0"/>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solidFill>
          <a:srgbClr val="8EA711"/>
        </a:solidFill>
        <a:ln>
          <a:noFill/>
        </a:ln>
      </a:spPr>
      <a:bodyPr vert="horz" wrap="square" lIns="108000" tIns="36000" rIns="0" bIns="0" numCol="1" anchor="ctr" anchorCtr="0" compatLnSpc="1">
        <a:prstTxWarp prst="textNoShape">
          <a:avLst/>
        </a:prstTxWarp>
      </a:bodyPr>
      <a:lstStyle>
        <a:defPPr algn="ctr">
          <a:defRPr sz="800" dirty="0" smtClean="0">
            <a:solidFill>
              <a:schemeClr val="bg1"/>
            </a:solidFill>
          </a:defRPr>
        </a:defPPr>
      </a:lstStyle>
    </a:tx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0</TotalTime>
  <Words>2552</Words>
  <Application>Microsoft Macintosh PowerPoint</Application>
  <PresentationFormat>Bildschirmpräsentation (16:9)</PresentationFormat>
  <Paragraphs>131</Paragraphs>
  <Slides>12</Slides>
  <Notes>12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Arial</vt:lpstr>
      <vt:lpstr>Calibri</vt:lpstr>
      <vt:lpstr>Colaborate-Regular</vt:lpstr>
      <vt:lpstr>Colaborate-Thin</vt:lpstr>
      <vt:lpstr>Verdana</vt:lpstr>
      <vt:lpstr>Larissa</vt:lpstr>
      <vt:lpstr>Flue Gas Conditioning   for coal fired boilers</vt:lpstr>
      <vt:lpstr>Who we are                        Additives &amp; technology for power plant optimization</vt:lpstr>
      <vt:lpstr>WHAT IS FLUE GAS CONDITIONING?    </vt:lpstr>
      <vt:lpstr>REDUCE FLY ASH RESISTIVITY  Temperature / resistivity - &amp; SO3 dosage</vt:lpstr>
      <vt:lpstr>back corona  … and it´s effect on ESP performance</vt:lpstr>
      <vt:lpstr>OPERATING PRINCIPLE </vt:lpstr>
      <vt:lpstr>OPERATING PRINCIPLE</vt:lpstr>
      <vt:lpstr>EXAMPLE of a retrofit in a German power plant.</vt:lpstr>
      <vt:lpstr>INCREASE WHITENESS OF gypsum </vt:lpstr>
      <vt:lpstr>get in touch personally  Our first contact</vt:lpstr>
      <vt:lpstr>REFERENCES  more than 100 units built for Europe, South America and Asia</vt:lpstr>
      <vt:lpstr>Come and visit us !  on www.pentol.net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Sebastian Kompp</dc:creator>
  <cp:lastModifiedBy>Olivier Blauenstein</cp:lastModifiedBy>
  <cp:revision>823</cp:revision>
  <cp:lastPrinted>2018-06-20T13:11:30Z</cp:lastPrinted>
  <dcterms:created xsi:type="dcterms:W3CDTF">2015-09-21T06:38:15Z</dcterms:created>
  <dcterms:modified xsi:type="dcterms:W3CDTF">2021-02-09T08:29:20Z</dcterms:modified>
</cp:coreProperties>
</file>